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66" r:id="rId5"/>
    <p:sldId id="259" r:id="rId6"/>
    <p:sldId id="273" r:id="rId7"/>
    <p:sldId id="274" r:id="rId8"/>
    <p:sldId id="608" r:id="rId9"/>
    <p:sldId id="261" r:id="rId10"/>
    <p:sldId id="264" r:id="rId11"/>
    <p:sldId id="267" r:id="rId12"/>
    <p:sldId id="262" r:id="rId13"/>
    <p:sldId id="265" r:id="rId14"/>
    <p:sldId id="610" r:id="rId15"/>
    <p:sldId id="263" r:id="rId16"/>
    <p:sldId id="268" r:id="rId17"/>
    <p:sldId id="258" r:id="rId18"/>
    <p:sldId id="609" r:id="rId19"/>
    <p:sldId id="272" r:id="rId20"/>
    <p:sldId id="271" r:id="rId21"/>
    <p:sldId id="270" r:id="rId22"/>
    <p:sldId id="269" r:id="rId23"/>
    <p:sldId id="606" r:id="rId24"/>
    <p:sldId id="607" r:id="rId25"/>
    <p:sldId id="275" r:id="rId26"/>
    <p:sldId id="605" r:id="rId27"/>
    <p:sldId id="559" r:id="rId28"/>
    <p:sldId id="276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83265" autoAdjust="0"/>
  </p:normalViewPr>
  <p:slideViewPr>
    <p:cSldViewPr snapToGrid="0">
      <p:cViewPr varScale="1">
        <p:scale>
          <a:sx n="105" d="100"/>
          <a:sy n="105" d="100"/>
        </p:scale>
        <p:origin x="1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C98D5-22A6-4BE9-BA18-FC36745169E2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5E86B-D650-4F14-BC1F-43B8D822A9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931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Kriteriene er laget for å gi begrepet </a:t>
            </a:r>
            <a:r>
              <a:rPr lang="nb-NO" i="1" dirty="0"/>
              <a:t>sirkulære bygg</a:t>
            </a:r>
            <a:r>
              <a:rPr lang="nb-NO" dirty="0"/>
              <a:t> et konkret innhold, og er utviklet i samarbeid med </a:t>
            </a:r>
            <a:r>
              <a:rPr lang="nb-NO" dirty="0" err="1"/>
              <a:t>Asplan</a:t>
            </a:r>
            <a:r>
              <a:rPr lang="nb-NO" dirty="0"/>
              <a:t> </a:t>
            </a:r>
            <a:r>
              <a:rPr lang="nb-NO" dirty="0" err="1"/>
              <a:t>Viak</a:t>
            </a:r>
            <a:r>
              <a:rPr lang="nb-NO" dirty="0"/>
              <a:t> og SINTEF. Kriteriene er delt i fem temaer som reflekterer prinsipper for god ressursbruk i ulike faser i et byggs levetid: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5E86B-D650-4F14-BC1F-43B8D822A9C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068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5E86B-D650-4F14-BC1F-43B8D822A9C3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0139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5E86B-D650-4F14-BC1F-43B8D822A9C3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3617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413" y="1338263"/>
            <a:ext cx="6424612" cy="3614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Forskning</a:t>
            </a:r>
          </a:p>
        </p:txBody>
      </p:sp>
    </p:spTree>
    <p:extLst>
      <p:ext uri="{BB962C8B-B14F-4D97-AF65-F5344CB8AC3E}">
        <p14:creationId xmlns:p14="http://schemas.microsoft.com/office/powerpoint/2010/main" val="208866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Fordeler med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Massivtre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generelt (Co2, men også byggetid, «myke» egenskaper etc.)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Eventuelle begrensninger relatert til bolig og bygg med 6 etasjer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Norsk produksjon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Kostnadsbilde – Koster det virkelig mer?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Konkurransesituasjon per i dag (både mot utenlandske leverandører men også mot andre materialer). Hvorfor bør vi bruke dere?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95166">
              <a:defRPr/>
            </a:pPr>
            <a:fld id="{89734D94-94D8-46EC-AAF8-2C342AEEA46A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1895166">
                <a:defRPr/>
              </a:pPr>
              <a:t>27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048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7B0505-45F7-4122-8ABD-DB1B1CC2E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AB4746-C97D-4A70-88A6-009ACA144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CF9050-EA9A-46F5-9F05-B962B20E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F5C6C5-1904-4615-9A6F-993F325A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B29B945-79A1-4C10-ACD5-39FC40A3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374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8599A3-26B7-4081-B416-F23FC26E2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BB29DE4-8D4B-4587-9AF5-937511A56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C7F05F-DCB0-4187-A2AC-A0EE83BA7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B546735-0B15-4461-BB5B-C5E316D6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B96D65-67F1-4B50-9BA7-E48289AD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39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4032DA0-C1E1-474A-9E07-3E73ED9CD1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33F5D46-76C0-42FB-88AA-409DB4BE3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104643-D1AD-4B69-A52D-BE4374B3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D7EECE4-D0D5-4DE3-AF8A-AF9C777A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3BFA9C-64AF-4463-AF5D-65D2E4B4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31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BFC49-662E-4F9B-B5A7-ACB3AAAF4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1E1E31-D5B8-4DEB-A5C2-7C34D80A8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2E38AA-E8BC-41E2-AE66-464F8B57F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68AF67-4429-4C03-8508-7019A434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347377-5830-4CFB-A490-3F389E86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238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CA25DB-7B1B-4066-AB78-1A3502F2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5DE4A60-2155-42C4-8E24-5A8FAEFD5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6488E5-EC7F-43ED-A709-C8E32859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7884BD0-4F72-44F4-A855-9F69FEF6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4DEA61-55C7-4F61-B733-2FDA0ACF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773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471BBF-7DF2-4400-97A9-7140284C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AF0EE6-995C-4ED9-A483-5CEB31670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547C8D1-D9F5-476F-B85F-3AFDE1169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D042A6-A069-4C10-A700-7DE2C3FC6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FE83798-AE02-4622-87F3-A0B83A46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3696174-1139-4391-AE58-50D81712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50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FEBAC6-81B1-4D1B-9ED2-A4BA5ED5E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F1DA62-1AFF-408B-BB71-7DFCE006B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ECE6F2E-7602-4349-A89A-875942F6D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CD51C30-DF2B-4F82-9609-E311AC4C6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F2A391A-A013-418D-B1B4-1CE9D7FBB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D7E8D38-8B54-4BEF-A62D-2EFFE76C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FF2163-2030-4631-8553-15CDDC4F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0BDA094-6B87-46C8-8E0B-15E89EB5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665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34B041-6FA7-438B-B1FF-7EC51D4C6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85BC2C1-1312-4CAE-90BC-134699F73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888B52-1305-483D-8386-370E2ED8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0F496C6-1E9A-4A0F-B70E-945F4595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519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5EB10F6-88B1-4191-8EC9-23883583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B857B5-5A2F-4605-B96B-70C5AB265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87A1785-5DE7-4C04-B60F-0EE105563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7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501FD8-D263-4B06-8959-9871AA29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96BEAB-D955-4EB9-8A45-7323B1510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7774065-2B98-4DEF-A6E3-D0AC262D3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3597177-8EBD-4F07-99D8-BC3E26F4F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C6E239E-F42C-46AA-9492-B4C25EF2A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FAE2DE4-E4A6-4ACD-B5DE-46C4942E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31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6B5E17-313A-4E83-83CB-3CB4D2E6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C0C4685-8D8E-437F-B8C3-A4ECDB19A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657D9BC-B986-4E73-93FE-FA549CE93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59F3DE8-7518-4473-A2C8-714808F2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68D837C-FE96-4D58-8DA3-CB0FE316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E963AF4-FD0B-4DA2-BC94-9862C367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320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B0AF8B6-6B52-472A-BB08-F6A85C71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3F801DE-676D-4CA3-B5AF-6E31C8138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EAB007-3A23-4057-94D1-27E865342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8313-3991-4C3E-9980-A7BEA8CFC498}" type="datetimeFigureOut">
              <a:rPr lang="nb-NO" smtClean="0"/>
              <a:t>11.06.2020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DFF9D3-49B3-4380-80C0-79A3AE6E0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D30AF5-60F9-4454-838A-8E0BD6D49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9AFC4-65E4-4C26-881E-E6069AF63D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package" Target="../embeddings/Microsoft_PowerPoint-presentasjon.pptx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C9927C-FED1-43C1-AABB-037A5ECA3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132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361A0AD-96E8-48AC-8D93-AC9F04DF3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1003"/>
            <a:ext cx="9144000" cy="2225401"/>
          </a:xfrm>
        </p:spPr>
        <p:txBody>
          <a:bodyPr>
            <a:normAutofit lnSpcReduction="10000"/>
          </a:bodyPr>
          <a:lstStyle/>
          <a:p>
            <a:endParaRPr lang="nb-NO" dirty="0"/>
          </a:p>
          <a:p>
            <a:r>
              <a:rPr lang="nb-NO" dirty="0"/>
              <a:t>Kristine Nore</a:t>
            </a:r>
          </a:p>
          <a:p>
            <a:r>
              <a:rPr lang="nb-NO" dirty="0" err="1"/>
              <a:t>PhD</a:t>
            </a:r>
            <a:r>
              <a:rPr lang="nb-NO" dirty="0"/>
              <a:t> Bygge og materialteknikk</a:t>
            </a:r>
          </a:p>
          <a:p>
            <a:r>
              <a:rPr lang="nb-NO" dirty="0"/>
              <a:t>Bygg i tre, Grenland konferansesenter</a:t>
            </a:r>
          </a:p>
          <a:p>
            <a:r>
              <a:rPr lang="nb-NO" dirty="0"/>
              <a:t> 11. juni, 2020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5B869B6-5F39-4E37-A09D-78D26011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73"/>
            <a:ext cx="191004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8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Montasjevennlighet - toleranser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Nulltoleranse finnes ikke</a:t>
            </a:r>
          </a:p>
          <a:p>
            <a:endParaRPr lang="nb-NO" dirty="0"/>
          </a:p>
          <a:p>
            <a:r>
              <a:rPr lang="nb-NO" dirty="0"/>
              <a:t>Hvor kan toleranser legges inn? </a:t>
            </a:r>
          </a:p>
          <a:p>
            <a:r>
              <a:rPr lang="nb-NO" dirty="0"/>
              <a:t>Smart design kan ta høyde for at overskudd kan «skjules»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3C33547-52BE-43E5-8A93-B98D61E2B9A4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3373086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AFC33E5F-25DF-4EA3-908F-1290ABB9176D}"/>
              </a:ext>
            </a:extLst>
          </p:cNvPr>
          <p:cNvSpPr txBox="1">
            <a:spLocks/>
          </p:cNvSpPr>
          <p:nvPr/>
        </p:nvSpPr>
        <p:spPr>
          <a:xfrm>
            <a:off x="1910040" y="365125"/>
            <a:ext cx="9443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Montasje</a:t>
            </a:r>
            <a:endParaRPr lang="en-GB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AD629AFB-1492-4F4D-A168-123C6355ED1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456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/>
              <a:t>Kort byggetid avhenger av god planlegging!</a:t>
            </a:r>
          </a:p>
          <a:p>
            <a:r>
              <a:rPr lang="nb-NO"/>
              <a:t>Kranbruk</a:t>
            </a:r>
          </a:p>
          <a:p>
            <a:r>
              <a:rPr lang="nb-NO"/>
              <a:t>Løftepunkt</a:t>
            </a:r>
          </a:p>
          <a:p>
            <a:r>
              <a:rPr lang="nb-NO"/>
              <a:t>Avstiving i byggefase </a:t>
            </a:r>
          </a:p>
          <a:p>
            <a:r>
              <a:rPr lang="nb-NO"/>
              <a:t>Beskyttelse</a:t>
            </a:r>
          </a:p>
          <a:p>
            <a:r>
              <a:rPr lang="nb-NO"/>
              <a:t>Fuktoppfølging</a:t>
            </a:r>
          </a:p>
          <a:p>
            <a:endParaRPr lang="nb-NO"/>
          </a:p>
          <a:p>
            <a:endParaRPr lang="nb-NO"/>
          </a:p>
          <a:p>
            <a:endParaRPr lang="en-GB" dirty="0"/>
          </a:p>
        </p:txBody>
      </p:sp>
      <p:pic>
        <p:nvPicPr>
          <p:cNvPr id="8" name="Bilde 7" descr="Et bilde som inneholder utendørs, himmel, båt, vann&#10;&#10;Automatisk generert beskrivelse">
            <a:extLst>
              <a:ext uri="{FF2B5EF4-FFF2-40B4-BE49-F238E27FC236}">
                <a16:creationId xmlns:a16="http://schemas.microsoft.com/office/drawing/2014/main" id="{67DB0CDB-41AF-4D73-B76B-50EBDCBF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53" y="952500"/>
            <a:ext cx="7366897" cy="55251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19A6B74-31F3-432C-A685-0D08357FA132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393632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EDFD942-49F8-4A99-871E-A0A6A710F8DA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9B0A593F-0E91-4284-BE7B-ABB8D6939054}"/>
              </a:ext>
            </a:extLst>
          </p:cNvPr>
          <p:cNvSpPr txBox="1">
            <a:spLocks/>
          </p:cNvSpPr>
          <p:nvPr/>
        </p:nvSpPr>
        <p:spPr>
          <a:xfrm>
            <a:off x="1910040" y="369332"/>
            <a:ext cx="9443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dirty="0"/>
              <a:t>NS 3516:2017 </a:t>
            </a:r>
            <a:br>
              <a:rPr lang="nb-NO" sz="3200" b="1" dirty="0"/>
            </a:br>
            <a:r>
              <a:rPr lang="nb-NO" sz="3200" b="1" dirty="0"/>
              <a:t>Utførelse av </a:t>
            </a:r>
            <a:br>
              <a:rPr lang="nb-NO" sz="3200" b="1" dirty="0"/>
            </a:br>
            <a:r>
              <a:rPr lang="nb-NO" sz="3200" b="1" dirty="0"/>
              <a:t>bærende </a:t>
            </a:r>
            <a:br>
              <a:rPr lang="nb-NO" sz="3200" b="1" dirty="0"/>
            </a:br>
            <a:r>
              <a:rPr lang="nb-NO" sz="3200" b="1" dirty="0"/>
              <a:t>trekonstruksjoner</a:t>
            </a:r>
            <a:endParaRPr lang="en-GB" sz="3200" b="1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15B4481C-BB26-4A21-AEF7-F7807AE41318}"/>
              </a:ext>
            </a:extLst>
          </p:cNvPr>
          <p:cNvSpPr txBox="1">
            <a:spLocks/>
          </p:cNvSpPr>
          <p:nvPr/>
        </p:nvSpPr>
        <p:spPr>
          <a:xfrm>
            <a:off x="838200" y="26420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3200" dirty="0"/>
              <a:t>Produksjonsunderlaget</a:t>
            </a:r>
          </a:p>
          <a:p>
            <a:r>
              <a:rPr lang="nb-NO" sz="3200" dirty="0"/>
              <a:t>Valg av utførelsesklasse</a:t>
            </a:r>
          </a:p>
          <a:p>
            <a:r>
              <a:rPr lang="nb-NO" sz="3200" dirty="0"/>
              <a:t>Krav til kompetanse</a:t>
            </a:r>
          </a:p>
          <a:p>
            <a:r>
              <a:rPr lang="nb-NO" sz="3200" dirty="0"/>
              <a:t>Værbeskyttelsesklasse</a:t>
            </a:r>
          </a:p>
          <a:p>
            <a:r>
              <a:rPr lang="nb-NO" sz="3200" dirty="0"/>
              <a:t>Fuktkontrollplan</a:t>
            </a:r>
          </a:p>
          <a:p>
            <a:r>
              <a:rPr lang="nb-NO" sz="3200" dirty="0"/>
              <a:t>Toleranser</a:t>
            </a:r>
          </a:p>
          <a:p>
            <a:endParaRPr lang="nb-NO" sz="3200" dirty="0"/>
          </a:p>
          <a:p>
            <a:endParaRPr lang="en-GB" sz="32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38FC7C5-0BFB-40D2-BAAA-1D3CEE628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100" y="0"/>
            <a:ext cx="6732173" cy="68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65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F54D03DC-F83C-4014-8E1E-466CBA13ED3C}"/>
              </a:ext>
            </a:extLst>
          </p:cNvPr>
          <p:cNvSpPr txBox="1">
            <a:spLocks/>
          </p:cNvSpPr>
          <p:nvPr/>
        </p:nvSpPr>
        <p:spPr>
          <a:xfrm>
            <a:off x="650699" y="1908313"/>
            <a:ext cx="6611492" cy="404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nb-NO" sz="3200"/>
              <a:t>Digital samkjøring mellom byggherre, arkitekt, rådgivere og leverandører mot et optimalt bygg</a:t>
            </a:r>
          </a:p>
          <a:p>
            <a:pPr>
              <a:spcBef>
                <a:spcPts val="2400"/>
              </a:spcBef>
            </a:pPr>
            <a:r>
              <a:rPr lang="nb-NO" sz="3200"/>
              <a:t>Tillater et ekstremt høyt detaljeringsnivå</a:t>
            </a:r>
          </a:p>
          <a:p>
            <a:pPr>
              <a:spcBef>
                <a:spcPts val="2400"/>
              </a:spcBef>
            </a:pPr>
            <a:r>
              <a:rPr lang="nb-NO" sz="3200"/>
              <a:t>Konstruksjon, ventilasjon, elektro, brann, arkitekt, akustikk, bygningsfysikk +</a:t>
            </a:r>
            <a:endParaRPr lang="nb-NO" sz="3200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E16B8439-9771-497A-9B40-BA6DB7E2789E}"/>
              </a:ext>
            </a:extLst>
          </p:cNvPr>
          <p:cNvSpPr txBox="1">
            <a:spLocks/>
          </p:cNvSpPr>
          <p:nvPr/>
        </p:nvSpPr>
        <p:spPr>
          <a:xfrm>
            <a:off x="1910039" y="365125"/>
            <a:ext cx="9217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 err="1">
                <a:solidFill>
                  <a:schemeClr val="accent6"/>
                </a:solidFill>
              </a:rPr>
              <a:t>B</a:t>
            </a:r>
            <a:r>
              <a:rPr lang="nb-NO" dirty="0" err="1"/>
              <a:t>ygnings</a:t>
            </a:r>
            <a:r>
              <a:rPr lang="nb-NO" b="1" dirty="0" err="1">
                <a:solidFill>
                  <a:schemeClr val="accent6"/>
                </a:solidFill>
              </a:rPr>
              <a:t>I</a:t>
            </a:r>
            <a:r>
              <a:rPr lang="nb-NO" dirty="0" err="1"/>
              <a:t>nformasjons</a:t>
            </a:r>
            <a:r>
              <a:rPr lang="nb-NO" b="1" dirty="0" err="1">
                <a:solidFill>
                  <a:schemeClr val="accent6"/>
                </a:solidFill>
              </a:rPr>
              <a:t>M</a:t>
            </a:r>
            <a:r>
              <a:rPr lang="nb-NO" dirty="0" err="1"/>
              <a:t>odell</a:t>
            </a:r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66754F4F-9BB0-452B-8855-531FD8BA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40" y="1328309"/>
            <a:ext cx="4306111" cy="486574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681B7EB-BC49-45B2-BBAF-143687BAD7F6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2565305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Overflater – møbelfinish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1562"/>
          </a:xfrm>
        </p:spPr>
        <p:txBody>
          <a:bodyPr/>
          <a:lstStyle/>
          <a:p>
            <a:r>
              <a:rPr lang="nb-NO" dirty="0"/>
              <a:t>Estetikk – ingen krav, mange ulike definisjoner…</a:t>
            </a:r>
          </a:p>
          <a:p>
            <a:r>
              <a:rPr lang="nb-NO" dirty="0"/>
              <a:t>Eksponert tre bør være pent</a:t>
            </a:r>
          </a:p>
          <a:p>
            <a:r>
              <a:rPr lang="nb-NO" dirty="0"/>
              <a:t>Hvor er pent tre viktigst? Gulv, vegg, himling,  er mest kritisk?</a:t>
            </a:r>
          </a:p>
          <a:p>
            <a:r>
              <a:rPr lang="nb-NO" dirty="0"/>
              <a:t>Påkjenninger</a:t>
            </a:r>
          </a:p>
          <a:p>
            <a:pPr lvl="1"/>
            <a:r>
              <a:rPr lang="nb-NO" dirty="0"/>
              <a:t>Fukt, fra oven og </a:t>
            </a:r>
            <a:r>
              <a:rPr lang="nb-NO" dirty="0" err="1"/>
              <a:t>unden</a:t>
            </a:r>
            <a:r>
              <a:rPr lang="nb-NO" dirty="0"/>
              <a:t> – vann, søle, </a:t>
            </a:r>
            <a:r>
              <a:rPr lang="nb-NO" dirty="0" err="1"/>
              <a:t>svertesop</a:t>
            </a:r>
            <a:r>
              <a:rPr lang="nb-NO" dirty="0"/>
              <a:t>…</a:t>
            </a:r>
          </a:p>
          <a:p>
            <a:pPr lvl="1"/>
            <a:r>
              <a:rPr lang="nb-NO" dirty="0"/>
              <a:t>Sol – bleker</a:t>
            </a:r>
          </a:p>
          <a:p>
            <a:pPr lvl="1"/>
            <a:r>
              <a:rPr lang="nb-NO" dirty="0"/>
              <a:t>Skader fra byggeprosess, håndtering, transport </a:t>
            </a:r>
          </a:p>
          <a:p>
            <a:r>
              <a:rPr lang="nb-NO" dirty="0"/>
              <a:t>Beskyttelse fra produksjon til levert bygg – få løsninger, også på reparasjoner</a:t>
            </a:r>
          </a:p>
          <a:p>
            <a:r>
              <a:rPr lang="nb-NO" dirty="0"/>
              <a:t>Dagens løsning – pussing før ferdigstilling</a:t>
            </a:r>
          </a:p>
          <a:p>
            <a:pPr marL="457200" lvl="1" indent="0">
              <a:buNone/>
            </a:pPr>
            <a:endParaRPr lang="nb-NO" dirty="0"/>
          </a:p>
          <a:p>
            <a:pPr lvl="1"/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681B7EB-BC49-45B2-BBAF-143687BAD7F6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390653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Gjenbruk – Sirkulære bygg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43400" cy="4351338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endParaRPr lang="nb-NO" dirty="0"/>
          </a:p>
          <a:p>
            <a:pPr marL="0" indent="0" fontAlgn="base">
              <a:buNone/>
            </a:pPr>
            <a:r>
              <a:rPr lang="nb-NO" dirty="0" err="1"/>
              <a:t>FutureBuilt</a:t>
            </a:r>
            <a:r>
              <a:rPr lang="nb-NO" dirty="0"/>
              <a:t> kriterier for sirkulære bygg</a:t>
            </a:r>
          </a:p>
          <a:p>
            <a:pPr marL="0" indent="0" fontAlgn="base">
              <a:buNone/>
            </a:pPr>
            <a:r>
              <a:rPr lang="nb-NO" dirty="0"/>
              <a:t>1) Miljøbasert beslutning om rehabilitering eller rivning</a:t>
            </a:r>
            <a:br>
              <a:rPr lang="nb-NO" dirty="0"/>
            </a:br>
            <a:r>
              <a:rPr lang="nb-NO" dirty="0"/>
              <a:t>2) Ressursutnyttelse ved rivningsarbeider</a:t>
            </a:r>
            <a:br>
              <a:rPr lang="nb-NO" dirty="0"/>
            </a:br>
            <a:r>
              <a:rPr lang="nb-NO" dirty="0"/>
              <a:t>3) Ombruk av materialer</a:t>
            </a:r>
            <a:br>
              <a:rPr lang="nb-NO" dirty="0"/>
            </a:br>
            <a:r>
              <a:rPr lang="nb-NO" dirty="0"/>
              <a:t>4) Ombrukbarhet</a:t>
            </a:r>
            <a:br>
              <a:rPr lang="nb-NO" dirty="0"/>
            </a:br>
            <a:r>
              <a:rPr lang="nb-NO" dirty="0"/>
              <a:t>5) Endringsdyktighet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06290FC-DFE0-4F16-AA21-FFA388FD21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67" t="3839"/>
          <a:stretch/>
        </p:blipFill>
        <p:spPr>
          <a:xfrm>
            <a:off x="5028836" y="1995488"/>
            <a:ext cx="6953613" cy="4181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6646218-909D-4BB8-88C3-6ED45B19C312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3645985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Tålmodighet og nysgjerrighet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0282" cy="4351338"/>
          </a:xfrm>
        </p:spPr>
        <p:txBody>
          <a:bodyPr>
            <a:normAutofit lnSpcReduction="10000"/>
          </a:bodyPr>
          <a:lstStyle/>
          <a:p>
            <a:endParaRPr lang="nb-NO" dirty="0"/>
          </a:p>
          <a:p>
            <a:r>
              <a:rPr lang="nb-NO" dirty="0"/>
              <a:t>Dobbelt så lang tid på planlegging                              - halve tiden på bygging</a:t>
            </a:r>
          </a:p>
          <a:p>
            <a:endParaRPr lang="nb-NO" dirty="0"/>
          </a:p>
          <a:p>
            <a:r>
              <a:rPr lang="nb-NO" dirty="0"/>
              <a:t>Detaljering!</a:t>
            </a:r>
          </a:p>
          <a:p>
            <a:endParaRPr lang="nb-NO" dirty="0"/>
          </a:p>
          <a:p>
            <a:r>
              <a:rPr lang="nb-NO" dirty="0"/>
              <a:t>«Ferdig </a:t>
            </a:r>
            <a:r>
              <a:rPr lang="nb-NO" dirty="0" err="1"/>
              <a:t>ferdig</a:t>
            </a:r>
            <a:r>
              <a:rPr lang="nb-NO" dirty="0"/>
              <a:t>»</a:t>
            </a:r>
          </a:p>
          <a:p>
            <a:pPr lvl="2"/>
            <a:r>
              <a:rPr lang="nb-NO" dirty="0"/>
              <a:t>Aslak Mygland       Prosjektleder Splitkon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pic>
        <p:nvPicPr>
          <p:cNvPr id="7" name="Picture 6" descr="C:\Bilder\2003\7.9 Brandskognes\DSCN2824.JPG">
            <a:extLst>
              <a:ext uri="{FF2B5EF4-FFF2-40B4-BE49-F238E27FC236}">
                <a16:creationId xmlns:a16="http://schemas.microsoft.com/office/drawing/2014/main" id="{7C71EEB6-0E2A-4D42-9E66-745862ADD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b="11099"/>
          <a:stretch/>
        </p:blipFill>
        <p:spPr bwMode="auto">
          <a:xfrm>
            <a:off x="5542100" y="1690688"/>
            <a:ext cx="6432518" cy="474412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FD41F1-38BA-4C19-9FFB-C7C35338E8C6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4266578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C9927C-FED1-43C1-AABB-037A5ECA3A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Tre og helseeffekter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5B869B6-5F39-4E37-A09D-78D26011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73"/>
            <a:ext cx="1910040" cy="1905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FA2CF2E-48F0-44EE-8DE3-4805473A61FA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1765380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E07796-62EE-4E20-AE16-A2C3FFCD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Klodens helse – kommersielle løsninger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FC88923-85EA-49A4-A32D-9FDB80881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421" y="2192330"/>
            <a:ext cx="9913158" cy="435133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9F0CBC9-F6EA-441F-AAFF-C8846A737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273"/>
            <a:ext cx="1910040" cy="1905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370E1A4-356B-49B6-A3B1-AC63C6E0DC29}"/>
              </a:ext>
            </a:extLst>
          </p:cNvPr>
          <p:cNvSpPr/>
          <p:nvPr/>
        </p:nvSpPr>
        <p:spPr>
          <a:xfrm>
            <a:off x="10150031" y="45522"/>
            <a:ext cx="2041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Tre og helseeffekter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2F3C59A-80F1-4E5A-817F-317F1CA70EB8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2611466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118C91CD-1987-4516-AEE5-273628A81F4B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F7928C28-CCBC-417F-AB42-E16430D64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1A4D7DBC-53FD-4C18-9455-DFB2467A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634448F7-DD7F-42EB-AEBB-A481389AFF3A}"/>
              </a:ext>
            </a:extLst>
          </p:cNvPr>
          <p:cNvSpPr txBox="1">
            <a:spLocks/>
          </p:cNvSpPr>
          <p:nvPr/>
        </p:nvSpPr>
        <p:spPr>
          <a:xfrm>
            <a:off x="2092975" y="368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/>
              <a:t>Skogens lugn                                    Stadens larm  </a:t>
            </a:r>
            <a:endParaRPr lang="sv-SE" sz="3200" dirty="0"/>
          </a:p>
        </p:txBody>
      </p:sp>
      <p:pic>
        <p:nvPicPr>
          <p:cNvPr id="11" name="Picture 2" descr="Bilderesultat for concrete forest seoul">
            <a:extLst>
              <a:ext uri="{FF2B5EF4-FFF2-40B4-BE49-F238E27FC236}">
                <a16:creationId xmlns:a16="http://schemas.microsoft.com/office/drawing/2014/main" id="{F3CFC272-0234-471C-A2BA-D1B653704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/>
          <a:stretch/>
        </p:blipFill>
        <p:spPr bwMode="auto">
          <a:xfrm>
            <a:off x="4665932" y="1457751"/>
            <a:ext cx="7512815" cy="54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ildresultat för skog">
            <a:extLst>
              <a:ext uri="{FF2B5EF4-FFF2-40B4-BE49-F238E27FC236}">
                <a16:creationId xmlns:a16="http://schemas.microsoft.com/office/drawing/2014/main" id="{B732642E-CE18-47B6-AAAE-6FFCA6F42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6"/>
          <a:stretch/>
        </p:blipFill>
        <p:spPr bwMode="auto">
          <a:xfrm>
            <a:off x="13253" y="1469528"/>
            <a:ext cx="6096000" cy="54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86C0F7D4-06DC-4459-ACA1-F44CCBB13281}"/>
              </a:ext>
            </a:extLst>
          </p:cNvPr>
          <p:cNvSpPr/>
          <p:nvPr/>
        </p:nvSpPr>
        <p:spPr>
          <a:xfrm>
            <a:off x="10150031" y="45522"/>
            <a:ext cx="2041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Tre og helseeffekter</a:t>
            </a:r>
          </a:p>
        </p:txBody>
      </p:sp>
    </p:spTree>
    <p:extLst>
      <p:ext uri="{BB962C8B-B14F-4D97-AF65-F5344CB8AC3E}">
        <p14:creationId xmlns:p14="http://schemas.microsoft.com/office/powerpoint/2010/main" val="154812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6CAE75-E063-4E0C-A5FA-9F5EBDA6E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KL-TRE NETTVERK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BAED34-329C-44FD-B004-F6BF3A6C7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276974" cy="4351338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Fronte produktet krysslimt tre - </a:t>
            </a:r>
            <a:r>
              <a:rPr lang="nb-NO" dirty="0" err="1"/>
              <a:t>kl</a:t>
            </a:r>
            <a:r>
              <a:rPr lang="nb-NO" dirty="0"/>
              <a:t>-tre</a:t>
            </a:r>
          </a:p>
          <a:p>
            <a:r>
              <a:rPr lang="nb-NO" dirty="0"/>
              <a:t>Felles informasjon, nøytral   presentasjon og representasjon</a:t>
            </a:r>
          </a:p>
          <a:p>
            <a:r>
              <a:rPr lang="nb-NO" dirty="0"/>
              <a:t>På vegne av  </a:t>
            </a:r>
          </a:p>
          <a:p>
            <a:pPr lvl="1"/>
            <a:r>
              <a:rPr lang="nb-NO" dirty="0" err="1"/>
              <a:t>Splikon</a:t>
            </a:r>
            <a:r>
              <a:rPr lang="nb-NO" dirty="0"/>
              <a:t> AS</a:t>
            </a:r>
          </a:p>
          <a:p>
            <a:pPr lvl="1"/>
            <a:r>
              <a:rPr lang="nb-NO" dirty="0" err="1"/>
              <a:t>Woodcon</a:t>
            </a:r>
            <a:r>
              <a:rPr lang="nb-NO" dirty="0"/>
              <a:t> AS</a:t>
            </a:r>
          </a:p>
          <a:p>
            <a:pPr lvl="1"/>
            <a:r>
              <a:rPr lang="nb-NO" dirty="0"/>
              <a:t>Massivtre AS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CB396DE-D987-4290-B031-A96175CD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5C9B60A-6AE7-4C73-931F-C2E1D32EA237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pic>
        <p:nvPicPr>
          <p:cNvPr id="7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11C34027-50FF-499E-998B-55949C745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366837"/>
            <a:ext cx="5076825" cy="519574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248F0AB-F974-4D2D-8E18-F5C0ED7147A3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753317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9C9508D-D76D-44E1-BB41-618CF313E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AAEE5A17-E3A0-4CF5-8D6C-42E67848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AutoShape 2" descr="http://www.kontio.net/image.php?blob_id=13237">
            <a:extLst>
              <a:ext uri="{FF2B5EF4-FFF2-40B4-BE49-F238E27FC236}">
                <a16:creationId xmlns:a16="http://schemas.microsoft.com/office/drawing/2014/main" id="{93B7B932-5C29-4310-8FBD-53F944930F3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3102" y="1825625"/>
            <a:ext cx="34785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“The breathing of </a:t>
            </a:r>
            <a:r>
              <a:rPr lang="en-GB" dirty="0" err="1"/>
              <a:t>Kontio</a:t>
            </a:r>
            <a:r>
              <a:rPr lang="en-GB" dirty="0"/>
              <a:t> logs ensures that the indoor air humidity remains within the optimal range for human health”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F61BEFBB-6FAD-4F77-B4A8-522C3724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3" t="3782" r="4873" b="5758"/>
          <a:stretch/>
        </p:blipFill>
        <p:spPr>
          <a:xfrm>
            <a:off x="4316792" y="365125"/>
            <a:ext cx="7661326" cy="6240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41E8C5E-73F0-46C9-A12C-EF95BEE2277A}"/>
              </a:ext>
            </a:extLst>
          </p:cNvPr>
          <p:cNvSpPr/>
          <p:nvPr/>
        </p:nvSpPr>
        <p:spPr>
          <a:xfrm>
            <a:off x="10150031" y="-4207"/>
            <a:ext cx="2041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Tre og helseeffekter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E4B550C-805A-464F-8FD4-94768562E507}"/>
              </a:ext>
            </a:extLst>
          </p:cNvPr>
          <p:cNvSpPr/>
          <p:nvPr/>
        </p:nvSpPr>
        <p:spPr>
          <a:xfrm>
            <a:off x="10787000" y="6555466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2250647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7672DE01-FEF4-4FBA-910D-3F9744E8F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8368335C-BDE3-4645-8FB2-872BA5CD6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Bilde 9" descr="Et bilde som inneholder kabinett, innendørs, kjøkken, tre&#10;&#10;Automatisk generert beskrivelse">
            <a:extLst>
              <a:ext uri="{FF2B5EF4-FFF2-40B4-BE49-F238E27FC236}">
                <a16:creationId xmlns:a16="http://schemas.microsoft.com/office/drawing/2014/main" id="{F006F602-84D7-4731-88D4-7632BC36D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399"/>
          <a:stretch/>
        </p:blipFill>
        <p:spPr>
          <a:xfrm>
            <a:off x="5927697" y="2017381"/>
            <a:ext cx="6264303" cy="4191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4" descr="https://krogsveen.no/var/krogsveen/storage/images/itmobjects/1276772586/pict/1275125292_big.jpg">
            <a:extLst>
              <a:ext uri="{FF2B5EF4-FFF2-40B4-BE49-F238E27FC236}">
                <a16:creationId xmlns:a16="http://schemas.microsoft.com/office/drawing/2014/main" id="{4DD1414E-3B7B-4E4A-9AA3-7C2F3FE93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4492" r="972" b="502"/>
          <a:stretch/>
        </p:blipFill>
        <p:spPr bwMode="auto">
          <a:xfrm>
            <a:off x="-336519" y="2017381"/>
            <a:ext cx="6264303" cy="41599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4D8694E-0540-4603-8091-0AFF5812AD5B}"/>
              </a:ext>
            </a:extLst>
          </p:cNvPr>
          <p:cNvSpPr txBox="1">
            <a:spLocks/>
          </p:cNvSpPr>
          <p:nvPr/>
        </p:nvSpPr>
        <p:spPr>
          <a:xfrm>
            <a:off x="1329087" y="649018"/>
            <a:ext cx="1007383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2060"/>
                </a:solidFill>
              </a:rPr>
              <a:t>Hygrotermisk masse varmer badet 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0E672A1-16F2-440E-999F-A69A0CFF2FC1}"/>
              </a:ext>
            </a:extLst>
          </p:cNvPr>
          <p:cNvSpPr txBox="1"/>
          <p:nvPr/>
        </p:nvSpPr>
        <p:spPr>
          <a:xfrm>
            <a:off x="1819532" y="5318692"/>
            <a:ext cx="2610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Temperatur ~ 23 °C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77CF09D7-4D94-4CB2-B9DB-F74D341C0218}"/>
              </a:ext>
            </a:extLst>
          </p:cNvPr>
          <p:cNvSpPr txBox="1"/>
          <p:nvPr/>
        </p:nvSpPr>
        <p:spPr>
          <a:xfrm>
            <a:off x="7262927" y="5318692"/>
            <a:ext cx="396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Temperatur ~ 20 °C → ~ 23 °C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495F6580-9FA0-4399-86DC-348A8CE84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8272"/>
          <a:stretch/>
        </p:blipFill>
        <p:spPr bwMode="auto">
          <a:xfrm>
            <a:off x="4864175" y="4290946"/>
            <a:ext cx="2127044" cy="2567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1B78818E-FC1B-460B-B28C-05F3616A85F7}"/>
              </a:ext>
            </a:extLst>
          </p:cNvPr>
          <p:cNvSpPr/>
          <p:nvPr/>
        </p:nvSpPr>
        <p:spPr>
          <a:xfrm>
            <a:off x="10150031" y="45522"/>
            <a:ext cx="2041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Tre og helseeffekter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FD4708D-F96A-4432-B4B4-11F3058D9C66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22755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10150031" y="45522"/>
            <a:ext cx="2041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Tre og helseeffekter</a:t>
            </a:r>
          </a:p>
        </p:txBody>
      </p:sp>
      <p:graphicFrame>
        <p:nvGraphicFramePr>
          <p:cNvPr id="6" name="Plassholder for innhold 5">
            <a:hlinkClick r:id="" action="ppaction://ole?verb=0"/>
            <a:extLst>
              <a:ext uri="{FF2B5EF4-FFF2-40B4-BE49-F238E27FC236}">
                <a16:creationId xmlns:a16="http://schemas.microsoft.com/office/drawing/2014/main" id="{FB38E2F0-3198-4A96-BFFA-D85AA88F8F3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442501"/>
              </p:ext>
            </p:extLst>
          </p:nvPr>
        </p:nvGraphicFramePr>
        <p:xfrm>
          <a:off x="3129240" y="950622"/>
          <a:ext cx="9443760" cy="6296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resentation" r:id="rId5" imgW="14061960" imgH="9375840" progId="PowerPoint.Show.12">
                  <p:embed/>
                </p:oleObj>
              </mc:Choice>
              <mc:Fallback>
                <p:oleObj name="Presentation" r:id="rId5" imgW="14061960" imgH="93758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9240" y="950622"/>
                        <a:ext cx="9443760" cy="6296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Bilde 1" descr="Fasade, Hanstad skole">
            <a:extLst>
              <a:ext uri="{FF2B5EF4-FFF2-40B4-BE49-F238E27FC236}">
                <a16:creationId xmlns:a16="http://schemas.microsoft.com/office/drawing/2014/main" id="{103AFE0D-DCCC-4DCD-B09B-08DD984CB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Bilde 4">
            <a:extLst>
              <a:ext uri="{FF2B5EF4-FFF2-40B4-BE49-F238E27FC236}">
                <a16:creationId xmlns:a16="http://schemas.microsoft.com/office/drawing/2014/main" id="{9727CD5A-5B7C-45E5-931E-DA56298B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16426"/>
            <a:ext cx="2925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Hanstad skole, Elverum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AFFA693-D9E0-4055-A089-F0A8D150AA8E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243397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BE2E334-F5F8-46C6-8B0E-23D22DBAF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54147AF-7094-46D7-8995-2670B145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Blindernveien 6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4167C17D-B95C-4247-A8E1-9423629BC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/>
          <a:stretch/>
        </p:blipFill>
        <p:spPr>
          <a:xfrm>
            <a:off x="0" y="1608636"/>
            <a:ext cx="3799189" cy="5467966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8DCF8F43-8517-4B56-966A-5F49EEF6A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53" y="6805752"/>
            <a:ext cx="1492553" cy="487839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EA47BBD9-D8DE-4041-8DAE-FAE655EA1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291" y="-68827"/>
            <a:ext cx="2200709" cy="1650532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F952762A-005E-4D53-8485-F6BBF33A5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82" y="-55361"/>
            <a:ext cx="2200709" cy="165053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708BA54-7D7D-4E5B-884E-1AE16C61C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1877" y="1581705"/>
            <a:ext cx="9210123" cy="5467966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1A632668-6E99-4AD9-9FFB-31F2CE5898E5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1195059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B1503A19-FD69-4D47-97FB-7B9CD56950C2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BE2E334-F5F8-46C6-8B0E-23D22DBAF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54147AF-7094-46D7-8995-2670B145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E8B178-13BB-4B7F-B658-B6F6FBE74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9" t="25922" b="589"/>
          <a:stretch/>
        </p:blipFill>
        <p:spPr>
          <a:xfrm>
            <a:off x="-1566153" y="2159167"/>
            <a:ext cx="8998305" cy="469883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BE9D2BB-5614-4B8F-905F-77A6358651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6"/>
          <a:stretch/>
        </p:blipFill>
        <p:spPr>
          <a:xfrm>
            <a:off x="5375867" y="-114183"/>
            <a:ext cx="6816133" cy="469883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A3443B8-79CB-4298-9FE9-06CB1CD6C7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8" t="3363" r="2495" b="2265"/>
          <a:stretch/>
        </p:blipFill>
        <p:spPr>
          <a:xfrm>
            <a:off x="0" y="1478177"/>
            <a:ext cx="4067302" cy="2586146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F5A8F290-0E2A-4ABA-829E-338620D48C89}"/>
              </a:ext>
            </a:extLst>
          </p:cNvPr>
          <p:cNvSpPr txBox="1">
            <a:spLocks/>
          </p:cNvSpPr>
          <p:nvPr/>
        </p:nvSpPr>
        <p:spPr>
          <a:xfrm>
            <a:off x="1917264" y="68692"/>
            <a:ext cx="8605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Tungestølen &amp;</a:t>
            </a:r>
          </a:p>
          <a:p>
            <a:r>
              <a:rPr lang="nb-NO" dirty="0" err="1">
                <a:solidFill>
                  <a:schemeClr val="accent6">
                    <a:lumMod val="50000"/>
                  </a:schemeClr>
                </a:solidFill>
              </a:rPr>
              <a:t>Fuglemyrhytta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lassholder for innhold 5">
            <a:extLst>
              <a:ext uri="{FF2B5EF4-FFF2-40B4-BE49-F238E27FC236}">
                <a16:creationId xmlns:a16="http://schemas.microsoft.com/office/drawing/2014/main" id="{05C755ED-7292-4054-8BA5-9156C0B7D5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258" t="7466" r="2115" b="2410"/>
          <a:stretch/>
        </p:blipFill>
        <p:spPr>
          <a:xfrm>
            <a:off x="7317938" y="4109775"/>
            <a:ext cx="4897510" cy="34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0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7533E2E4-9567-4C2F-AF76-411A788DC30D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06FC0747-5FE3-4247-BEFC-77AD7CD4F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AF0090C7-6F68-4843-A048-B45C38B8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Tittel 2">
            <a:extLst>
              <a:ext uri="{FF2B5EF4-FFF2-40B4-BE49-F238E27FC236}">
                <a16:creationId xmlns:a16="http://schemas.microsoft.com/office/drawing/2014/main" id="{F9A46A6F-0339-4111-A871-93AE954C0BB0}"/>
              </a:ext>
            </a:extLst>
          </p:cNvPr>
          <p:cNvSpPr txBox="1">
            <a:spLocks/>
          </p:cNvSpPr>
          <p:nvPr/>
        </p:nvSpPr>
        <p:spPr>
          <a:xfrm>
            <a:off x="1910040" y="533090"/>
            <a:ext cx="7871988" cy="732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5000" b="1" dirty="0">
                <a:solidFill>
                  <a:schemeClr val="accent6">
                    <a:lumMod val="50000"/>
                  </a:schemeClr>
                </a:solidFill>
              </a:rPr>
              <a:t>Skipet – kontorbygg i Bergen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F7D26A0-C64F-4089-96A1-B2B53F2BB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73"/>
          <a:stretch/>
        </p:blipFill>
        <p:spPr>
          <a:xfrm>
            <a:off x="5333153" y="3665668"/>
            <a:ext cx="6880526" cy="346140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907497-3919-466D-AB8F-70AE834603BF}"/>
              </a:ext>
            </a:extLst>
          </p:cNvPr>
          <p:cNvSpPr txBox="1">
            <a:spLocks/>
          </p:cNvSpPr>
          <p:nvPr/>
        </p:nvSpPr>
        <p:spPr>
          <a:xfrm>
            <a:off x="5467480" y="1425528"/>
            <a:ext cx="6338658" cy="4276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54A9A"/>
              </a:buClr>
              <a:buFont typeface="Arial"/>
              <a:buChar char="•"/>
              <a:defRPr sz="2800" kern="1200">
                <a:solidFill>
                  <a:srgbClr val="3C3C3C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4A9A"/>
              </a:buClr>
              <a:buFont typeface="Arial"/>
              <a:buChar char="•"/>
              <a:defRPr sz="2400" kern="1200">
                <a:solidFill>
                  <a:srgbClr val="3C3C3C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4A9A"/>
              </a:buClr>
              <a:buFont typeface="Arial"/>
              <a:buChar char="•"/>
              <a:defRPr sz="2000" kern="1200">
                <a:solidFill>
                  <a:srgbClr val="3C3C3C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4A9A"/>
              </a:buClr>
              <a:buFont typeface="Arial"/>
              <a:buChar char="•"/>
              <a:defRPr sz="1800" kern="1200">
                <a:solidFill>
                  <a:srgbClr val="3C3C3C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4A9A"/>
              </a:buClr>
              <a:buFont typeface="Arial"/>
              <a:buChar char="•"/>
              <a:defRPr sz="1800" kern="1200">
                <a:solidFill>
                  <a:srgbClr val="3C3C3C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5 etasjer Totalt areal 14 750 m</a:t>
            </a:r>
            <a:r>
              <a:rPr lang="nb-NO" baseline="30000" dirty="0">
                <a:solidFill>
                  <a:schemeClr val="accent6">
                    <a:lumMod val="50000"/>
                  </a:schemeClr>
                </a:solidFill>
              </a:rPr>
              <a:t>2 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BREEAM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</a:rPr>
              <a:t>Excellent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, passivhus, energiklasse A,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</a:rPr>
              <a:t>sedumtak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, solceller, kjøling med sjøvann m.m.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3300 m</a:t>
            </a:r>
            <a:r>
              <a:rPr lang="nb-NO" baseline="30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 krysslimt tre</a:t>
            </a:r>
            <a:endParaRPr lang="nb-NO" baseline="30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nb-NO" sz="2800" dirty="0">
                <a:solidFill>
                  <a:schemeClr val="accent6">
                    <a:lumMod val="50000"/>
                  </a:schemeClr>
                </a:solidFill>
              </a:rPr>
              <a:t>00 m</a:t>
            </a:r>
            <a:r>
              <a:rPr lang="nb-NO" sz="2800" baseline="30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nb-NO" sz="2800" dirty="0">
                <a:solidFill>
                  <a:schemeClr val="accent6">
                    <a:lumMod val="50000"/>
                  </a:schemeClr>
                </a:solidFill>
              </a:rPr>
              <a:t> limtre</a:t>
            </a:r>
            <a:r>
              <a:rPr lang="nb-NO" baseline="300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CB69CDCE-9AF7-4207-857E-303657E63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0" t="2870" r="3405"/>
          <a:stretch/>
        </p:blipFill>
        <p:spPr>
          <a:xfrm>
            <a:off x="0" y="1559441"/>
            <a:ext cx="5328066" cy="55676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4391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049ECE8-9898-0E43-8007-5FB29EC6A054}"/>
              </a:ext>
            </a:extLst>
          </p:cNvPr>
          <p:cNvSpPr/>
          <p:nvPr/>
        </p:nvSpPr>
        <p:spPr>
          <a:xfrm>
            <a:off x="-207817" y="-205539"/>
            <a:ext cx="12577854" cy="7315200"/>
          </a:xfrm>
          <a:prstGeom prst="rect">
            <a:avLst/>
          </a:prstGeom>
          <a:solidFill>
            <a:srgbClr val="50142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0" tIns="22855" rIns="45710" bIns="22855" spcCol="0" rtlCol="0" anchor="ctr"/>
          <a:lstStyle/>
          <a:p>
            <a:pPr algn="ctr"/>
            <a:endParaRPr lang="nb-NO" sz="90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79AA353-047C-C64A-8877-F431EC543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717" y="5999149"/>
            <a:ext cx="1822508" cy="735445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594163" y="4797181"/>
            <a:ext cx="4490456" cy="877147"/>
          </a:xfrm>
          <a:prstGeom prst="rect">
            <a:avLst/>
          </a:prstGeom>
          <a:noFill/>
        </p:spPr>
        <p:txBody>
          <a:bodyPr wrap="square" lIns="45703" tIns="22852" rIns="45703" bIns="22852" rtlCol="0">
            <a:spAutoFit/>
          </a:bodyPr>
          <a:lstStyle/>
          <a:p>
            <a:endParaRPr lang="nb-NO" sz="2800" dirty="0">
              <a:solidFill>
                <a:schemeClr val="bg1"/>
              </a:solidFill>
            </a:endParaRPr>
          </a:p>
          <a:p>
            <a:pPr lvl="1"/>
            <a:endParaRPr lang="nb-NO" sz="2600" dirty="0">
              <a:solidFill>
                <a:schemeClr val="bg1"/>
              </a:solidFill>
            </a:endParaRPr>
          </a:p>
        </p:txBody>
      </p:sp>
      <p:pic>
        <p:nvPicPr>
          <p:cNvPr id="9" name="Bilde 8" descr="Community-Church-Knarvik-by-Reiulf-Ramstad_dezeen_sq.jpg">
            <a:extLst>
              <a:ext uri="{FF2B5EF4-FFF2-40B4-BE49-F238E27FC236}">
                <a16:creationId xmlns:a16="http://schemas.microsoft.com/office/drawing/2014/main" id="{A458E941-E9C1-0F4A-8C43-9D2E9ED1C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19" y="-259302"/>
            <a:ext cx="3797751" cy="3797751"/>
          </a:xfrm>
          <a:prstGeom prst="rect">
            <a:avLst/>
          </a:prstGeom>
        </p:spPr>
      </p:pic>
      <p:pic>
        <p:nvPicPr>
          <p:cNvPr id="10" name="Bilde 9" descr="picture-2311b-e1445184969336.jpg">
            <a:extLst>
              <a:ext uri="{FF2B5EF4-FFF2-40B4-BE49-F238E27FC236}">
                <a16:creationId xmlns:a16="http://schemas.microsoft.com/office/drawing/2014/main" id="{014EEDCC-7C3D-2642-99D0-08B877E3A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7" y="-205084"/>
            <a:ext cx="2833696" cy="3750275"/>
          </a:xfrm>
          <a:prstGeom prst="rect">
            <a:avLst/>
          </a:prstGeom>
        </p:spPr>
      </p:pic>
      <p:pic>
        <p:nvPicPr>
          <p:cNvPr id="12" name="Bilde 11" descr="Stave_church_Borgund_interior.jpg">
            <a:extLst>
              <a:ext uri="{FF2B5EF4-FFF2-40B4-BE49-F238E27FC236}">
                <a16:creationId xmlns:a16="http://schemas.microsoft.com/office/drawing/2014/main" id="{9E5C18FC-E727-6546-A179-71AB01C19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48" y="-228729"/>
            <a:ext cx="4300638" cy="3772311"/>
          </a:xfrm>
          <a:prstGeom prst="rect">
            <a:avLst/>
          </a:prstGeom>
        </p:spPr>
      </p:pic>
      <p:pic>
        <p:nvPicPr>
          <p:cNvPr id="13" name="Bilde 12" descr="20161206_knutwe_0050.jpg">
            <a:extLst>
              <a:ext uri="{FF2B5EF4-FFF2-40B4-BE49-F238E27FC236}">
                <a16:creationId xmlns:a16="http://schemas.microsoft.com/office/drawing/2014/main" id="{C32CC623-2920-D441-8CDB-F52ADCB06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11" y="-288391"/>
            <a:ext cx="2565904" cy="3839821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594163" y="3768339"/>
            <a:ext cx="11879823" cy="810193"/>
          </a:xfrm>
          <a:prstGeom prst="rect">
            <a:avLst/>
          </a:prstGeom>
          <a:noFill/>
          <a:effectLst/>
        </p:spPr>
        <p:txBody>
          <a:bodyPr vert="horz" lIns="0" tIns="0" rIns="0" bIns="0" rtlCol="0" anchor="t" anchorCtr="0">
            <a:noAutofit/>
          </a:bodyPr>
          <a:lstStyle>
            <a:lvl1pPr algn="l" defTabSz="18285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5400" i="0" dirty="0">
                <a:solidFill>
                  <a:schemeClr val="bg1"/>
                </a:solidFill>
              </a:rPr>
              <a:t>Norge er verdensledende innen </a:t>
            </a:r>
            <a:r>
              <a:rPr lang="nb-NO" sz="5400" i="0" dirty="0" err="1">
                <a:solidFill>
                  <a:schemeClr val="bg1"/>
                </a:solidFill>
              </a:rPr>
              <a:t>trebruk</a:t>
            </a:r>
            <a:r>
              <a:rPr lang="nb-NO" sz="5400" i="0" dirty="0">
                <a:solidFill>
                  <a:schemeClr val="bg1"/>
                </a:solidFill>
              </a:rPr>
              <a:t>  </a:t>
            </a:r>
            <a:endParaRPr lang="nb-NO" sz="5400" i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E37BEFF-CF9A-9C4D-B7D9-F036C69EF970}"/>
              </a:ext>
            </a:extLst>
          </p:cNvPr>
          <p:cNvSpPr txBox="1"/>
          <p:nvPr/>
        </p:nvSpPr>
        <p:spPr>
          <a:xfrm>
            <a:off x="119584" y="4696131"/>
            <a:ext cx="11182898" cy="2564660"/>
          </a:xfrm>
          <a:prstGeom prst="rect">
            <a:avLst/>
          </a:prstGeom>
          <a:noFill/>
        </p:spPr>
        <p:txBody>
          <a:bodyPr wrap="square" lIns="45703" tIns="22852" rIns="45703" bIns="22852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nb-NO" sz="2800" dirty="0">
                <a:solidFill>
                  <a:schemeClr val="bg1"/>
                </a:solidFill>
              </a:rPr>
              <a:t>Kunnskap om og bygging av større konstruksjoner (bruer/høyhus)</a:t>
            </a:r>
          </a:p>
          <a:p>
            <a:pPr lvl="1">
              <a:lnSpc>
                <a:spcPct val="150000"/>
              </a:lnSpc>
            </a:pPr>
            <a:r>
              <a:rPr lang="nb-NO" sz="2800" dirty="0">
                <a:solidFill>
                  <a:schemeClr val="bg1"/>
                </a:solidFill>
              </a:rPr>
              <a:t>Eksperimentell formgivning </a:t>
            </a:r>
          </a:p>
          <a:p>
            <a:pPr lvl="1">
              <a:lnSpc>
                <a:spcPct val="150000"/>
              </a:lnSpc>
            </a:pPr>
            <a:r>
              <a:rPr lang="nb-NO" sz="2800" dirty="0">
                <a:solidFill>
                  <a:schemeClr val="bg1"/>
                </a:solidFill>
              </a:rPr>
              <a:t>Fokus på ytre miljø og inneklima</a:t>
            </a:r>
          </a:p>
          <a:p>
            <a:pPr lvl="1">
              <a:lnSpc>
                <a:spcPct val="150000"/>
              </a:lnSpc>
            </a:pPr>
            <a:endParaRPr lang="nb-NO" sz="2800" dirty="0">
              <a:solidFill>
                <a:schemeClr val="bg1"/>
              </a:solidFill>
            </a:endParaRPr>
          </a:p>
        </p:txBody>
      </p:sp>
      <p:pic>
        <p:nvPicPr>
          <p:cNvPr id="19" name="Bilde 18" descr="Samling01 header.jpg">
            <a:extLst>
              <a:ext uri="{FF2B5EF4-FFF2-40B4-BE49-F238E27FC236}">
                <a16:creationId xmlns:a16="http://schemas.microsoft.com/office/drawing/2014/main" id="{0DB01C86-A90B-7C45-BB64-FC1124D50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841" y="-821537"/>
            <a:ext cx="10179942" cy="4378975"/>
          </a:xfrm>
          <a:prstGeom prst="rect">
            <a:avLst/>
          </a:prstGeom>
        </p:spPr>
      </p:pic>
      <p:pic>
        <p:nvPicPr>
          <p:cNvPr id="15" name="Bilde 14" descr="1-gardermoen-20170220_knutwe_0036-1.jpg">
            <a:extLst>
              <a:ext uri="{FF2B5EF4-FFF2-40B4-BE49-F238E27FC236}">
                <a16:creationId xmlns:a16="http://schemas.microsoft.com/office/drawing/2014/main" id="{44632D8D-EA00-344A-B68F-32D73B2520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72" y="-186446"/>
            <a:ext cx="5677889" cy="373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DBAC9056-760C-574F-930F-B65047051394}"/>
              </a:ext>
            </a:extLst>
          </p:cNvPr>
          <p:cNvSpPr/>
          <p:nvPr/>
        </p:nvSpPr>
        <p:spPr>
          <a:xfrm>
            <a:off x="-207817" y="-193964"/>
            <a:ext cx="12577854" cy="7315200"/>
          </a:xfrm>
          <a:prstGeom prst="rect">
            <a:avLst/>
          </a:prstGeom>
          <a:solidFill>
            <a:srgbClr val="50142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0" tIns="22855" rIns="45710" bIns="22855" spcCol="0" rtlCol="0" anchor="ctr"/>
          <a:lstStyle/>
          <a:p>
            <a:pPr algn="ctr"/>
            <a:endParaRPr lang="nb-NO" sz="900"/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6362763" y="2524417"/>
            <a:ext cx="5430641" cy="30769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14000" indent="-414000" algn="l" defTabSz="1828526" rtl="0" eaLnBrk="1" latinLnBrk="0" hangingPunct="1">
              <a:lnSpc>
                <a:spcPct val="90000"/>
              </a:lnSpc>
              <a:spcBef>
                <a:spcPts val="2000"/>
              </a:spcBef>
              <a:buSzPct val="120000"/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000" indent="-324000" algn="l" defTabSz="1828526" rtl="0" eaLnBrk="1" latinLnBrk="0" hangingPunct="1">
              <a:lnSpc>
                <a:spcPct val="90000"/>
              </a:lnSpc>
              <a:spcBef>
                <a:spcPts val="1600"/>
              </a:spcBef>
              <a:buSzPct val="120000"/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2000" indent="-324000" algn="l" defTabSz="1828526" rtl="0" eaLnBrk="1" latinLnBrk="0" hangingPunct="1">
              <a:lnSpc>
                <a:spcPct val="90000"/>
              </a:lnSpc>
              <a:spcBef>
                <a:spcPts val="2000"/>
              </a:spcBef>
              <a:buSzPct val="120000"/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6000" indent="-324000" algn="l" defTabSz="1828526" rtl="0" eaLnBrk="1" latinLnBrk="0" hangingPunct="1">
              <a:lnSpc>
                <a:spcPct val="90000"/>
              </a:lnSpc>
              <a:spcBef>
                <a:spcPts val="2000"/>
              </a:spcBef>
              <a:buSzPct val="120000"/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324000" algn="l" defTabSz="1828526" rtl="0" eaLnBrk="1" latinLnBrk="0" hangingPunct="1">
              <a:lnSpc>
                <a:spcPct val="90000"/>
              </a:lnSpc>
              <a:spcBef>
                <a:spcPts val="2000"/>
              </a:spcBef>
              <a:buSzPct val="120000"/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>
              <a:spcBef>
                <a:spcPts val="1000"/>
              </a:spcBef>
              <a:buNone/>
              <a:defRPr/>
            </a:pPr>
            <a:endParaRPr lang="nb-NO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570271" y="1870105"/>
            <a:ext cx="6236104" cy="93079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defPPr>
              <a:defRPr lang="nb-NO"/>
            </a:defPPr>
            <a:lvl1pPr indent="0" defTabSz="1828526">
              <a:lnSpc>
                <a:spcPct val="120000"/>
              </a:lnSpc>
              <a:spcBef>
                <a:spcPts val="2000"/>
              </a:spcBef>
              <a:buSzPct val="120000"/>
              <a:buFont typeface="Arial" panose="020B0604020202020204" pitchFamily="34" charset="0"/>
              <a:buNone/>
              <a:defRPr sz="4000"/>
            </a:lvl1pPr>
            <a:lvl2pPr marL="738000" indent="-324000" defTabSz="1828526">
              <a:lnSpc>
                <a:spcPct val="90000"/>
              </a:lnSpc>
              <a:spcBef>
                <a:spcPts val="1600"/>
              </a:spcBef>
              <a:buSzPct val="120000"/>
              <a:buFont typeface="Arial" panose="020B0604020202020204" pitchFamily="34" charset="0"/>
              <a:buChar char="•"/>
              <a:defRPr sz="3500"/>
            </a:lvl2pPr>
            <a:lvl3pPr marL="1062000" indent="-324000" defTabSz="1828526">
              <a:lnSpc>
                <a:spcPct val="90000"/>
              </a:lnSpc>
              <a:spcBef>
                <a:spcPts val="2000"/>
              </a:spcBef>
              <a:buSzPct val="120000"/>
              <a:buFont typeface="Arial" panose="020B0604020202020204" pitchFamily="34" charset="0"/>
              <a:buChar char="•"/>
              <a:defRPr sz="2500"/>
            </a:lvl3pPr>
            <a:lvl4pPr marL="1386000" indent="-324000" defTabSz="1828526">
              <a:lnSpc>
                <a:spcPct val="90000"/>
              </a:lnSpc>
              <a:spcBef>
                <a:spcPts val="2000"/>
              </a:spcBef>
              <a:buSzPct val="120000"/>
              <a:buFont typeface="Arial" panose="020B0604020202020204" pitchFamily="34" charset="0"/>
              <a:buChar char="•"/>
              <a:defRPr sz="2500"/>
            </a:lvl4pPr>
            <a:lvl5pPr marL="1710000" indent="-324000" defTabSz="1828526">
              <a:lnSpc>
                <a:spcPct val="90000"/>
              </a:lnSpc>
              <a:spcBef>
                <a:spcPts val="2000"/>
              </a:spcBef>
              <a:buSzPct val="120000"/>
              <a:buFont typeface="Arial" panose="020B0604020202020204" pitchFamily="34" charset="0"/>
              <a:buChar char="•"/>
              <a:defRPr sz="2500"/>
            </a:lvl5pPr>
            <a:lvl6pPr marL="5028446" indent="-457131" defTabSz="1828526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6pPr>
            <a:lvl7pPr marL="5942708" indent="-457131" defTabSz="1828526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7pPr>
            <a:lvl8pPr marL="6856971" indent="-457131" defTabSz="1828526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8pPr>
            <a:lvl9pPr marL="7771234" indent="-457131" defTabSz="1828526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nb-NO" sz="3600" dirty="0">
                <a:solidFill>
                  <a:schemeClr val="bg1"/>
                </a:solidFill>
              </a:rPr>
              <a:t>June 20</a:t>
            </a:r>
            <a:r>
              <a:rPr lang="nb-NO" sz="3600" baseline="30000" dirty="0">
                <a:solidFill>
                  <a:schemeClr val="bg1"/>
                </a:solidFill>
              </a:rPr>
              <a:t>th</a:t>
            </a:r>
            <a:r>
              <a:rPr lang="nb-NO" sz="3600" dirty="0">
                <a:solidFill>
                  <a:schemeClr val="bg1"/>
                </a:solidFill>
              </a:rPr>
              <a:t> to 23</a:t>
            </a:r>
            <a:r>
              <a:rPr lang="nb-NO" sz="3600" baseline="30000" dirty="0">
                <a:solidFill>
                  <a:schemeClr val="bg1"/>
                </a:solidFill>
              </a:rPr>
              <a:t>rd</a:t>
            </a:r>
            <a:r>
              <a:rPr lang="nb-NO" sz="3600" dirty="0">
                <a:solidFill>
                  <a:schemeClr val="bg1"/>
                </a:solidFill>
              </a:rPr>
              <a:t> 2022</a:t>
            </a: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TIMBER FOR A LIVEABLE FUTURE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CDB78A6-2BB4-497C-AF07-110A65B2C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674" y="981408"/>
            <a:ext cx="1793454" cy="1793454"/>
          </a:xfrm>
          <a:prstGeom prst="rect">
            <a:avLst/>
          </a:prstGeom>
        </p:spPr>
      </p:pic>
      <p:pic>
        <p:nvPicPr>
          <p:cNvPr id="5" name="Bilde 4" descr="Et bilde som inneholder tekst, vektorgrafikk&#10;&#10;Beskrivelse som er generert med høy visshet">
            <a:extLst>
              <a:ext uri="{FF2B5EF4-FFF2-40B4-BE49-F238E27FC236}">
                <a16:creationId xmlns:a16="http://schemas.microsoft.com/office/drawing/2014/main" id="{480E1E4E-83D7-48DE-9621-73601C036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059" y="982120"/>
            <a:ext cx="1776734" cy="1776734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6304860-6A4C-4DE1-826B-C19F37C0C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282" y="982858"/>
            <a:ext cx="1793454" cy="1793454"/>
          </a:xfrm>
          <a:prstGeom prst="rect">
            <a:avLst/>
          </a:prstGeom>
        </p:spPr>
      </p:pic>
      <p:pic>
        <p:nvPicPr>
          <p:cNvPr id="16" name="Bilde 15" descr="Et bilde som inneholder tekst&#10;&#10;Beskrivelse som er generert med høy visshet">
            <a:extLst>
              <a:ext uri="{FF2B5EF4-FFF2-40B4-BE49-F238E27FC236}">
                <a16:creationId xmlns:a16="http://schemas.microsoft.com/office/drawing/2014/main" id="{F1D53989-BB57-4C25-AAE2-E8BF1BADB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656" y="2731367"/>
            <a:ext cx="1793454" cy="1793454"/>
          </a:xfrm>
          <a:prstGeom prst="rect">
            <a:avLst/>
          </a:prstGeom>
        </p:spPr>
      </p:pic>
      <p:pic>
        <p:nvPicPr>
          <p:cNvPr id="18" name="Bilde 17" descr="Et bilde som inneholder tekst, vektorgrafikk&#10;&#10;Beskrivelse som er generert med høy visshet">
            <a:extLst>
              <a:ext uri="{FF2B5EF4-FFF2-40B4-BE49-F238E27FC236}">
                <a16:creationId xmlns:a16="http://schemas.microsoft.com/office/drawing/2014/main" id="{D0E3503E-9A98-4633-96C9-262BCF0DB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109" y="2731435"/>
            <a:ext cx="1776734" cy="1776734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725ADD72-2607-45F5-996F-93BA9A432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034" y="2729723"/>
            <a:ext cx="1793454" cy="1793454"/>
          </a:xfrm>
          <a:prstGeom prst="rect">
            <a:avLst/>
          </a:prstGeom>
        </p:spPr>
      </p:pic>
      <p:pic>
        <p:nvPicPr>
          <p:cNvPr id="22" name="Bilde 21" descr="Et bilde som inneholder tekst&#10;&#10;Beskrivelse som er generert med høy visshet">
            <a:extLst>
              <a:ext uri="{FF2B5EF4-FFF2-40B4-BE49-F238E27FC236}">
                <a16:creationId xmlns:a16="http://schemas.microsoft.com/office/drawing/2014/main" id="{1A9576E0-805F-480D-ADDE-D4625508E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381" y="4382808"/>
            <a:ext cx="1793454" cy="1793454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435BC5D4-25CB-4B29-BD3C-96F754802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1329" y="4381927"/>
            <a:ext cx="1793454" cy="1793454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630A999B-F776-4ECF-95E1-4F4A6C591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6017" y="4378599"/>
            <a:ext cx="1793454" cy="179345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A21DC31-AC1E-6F47-AB2F-76402F80A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387" y="722165"/>
            <a:ext cx="1822508" cy="735445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9ADC1EC-53CD-DB4B-9A2D-71B02E47860E}"/>
              </a:ext>
            </a:extLst>
          </p:cNvPr>
          <p:cNvSpPr txBox="1"/>
          <p:nvPr/>
        </p:nvSpPr>
        <p:spPr>
          <a:xfrm>
            <a:off x="477379" y="3696545"/>
            <a:ext cx="61209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800" dirty="0">
                <a:solidFill>
                  <a:schemeClr val="bg1"/>
                </a:solidFill>
              </a:rPr>
              <a:t>WCTE 2022 Oslo address the global challenges of the future, in order to secure liveable societies 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6F7077A-5500-401F-BE6C-7F330AAA1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8818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Bruk dobbelt så lang tid på planlegging</a:t>
            </a:r>
          </a:p>
          <a:p>
            <a:r>
              <a:rPr lang="nb-NO" dirty="0"/>
              <a:t>Halve tiden på bygging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BFD8C23-C2D6-4C3A-9DB6-8760263ED1AD}"/>
              </a:ext>
            </a:extLst>
          </p:cNvPr>
          <p:cNvSpPr txBox="1">
            <a:spLocks/>
          </p:cNvSpPr>
          <p:nvPr/>
        </p:nvSpPr>
        <p:spPr>
          <a:xfrm>
            <a:off x="6823870" y="3429000"/>
            <a:ext cx="5436956" cy="3823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sz="8000" dirty="0">
                <a:solidFill>
                  <a:schemeClr val="accent6">
                    <a:lumMod val="50000"/>
                  </a:schemeClr>
                </a:solidFill>
              </a:rPr>
              <a:t>TAKK!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b-NO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Kristine.Nore@gmail.com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lassholder for innhold 5">
            <a:extLst>
              <a:ext uri="{FF2B5EF4-FFF2-40B4-BE49-F238E27FC236}">
                <a16:creationId xmlns:a16="http://schemas.microsoft.com/office/drawing/2014/main" id="{C8E8FF55-66D1-46EF-8993-5649D9F75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6123"/>
            <a:ext cx="6912324" cy="743094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424FB6A-6098-49A0-9009-EB3953677D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001" y="1201501"/>
            <a:ext cx="3852325" cy="1913357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F5B77DC1-8400-426C-BAC1-23F94AE9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51F956B-E0E9-495E-8A04-92C2E4539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088" y="5589258"/>
            <a:ext cx="1178520" cy="11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0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C68F5C-0490-4D18-8013-99645824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Avhenger av ambisjonen…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A4DBF9-54E4-41A1-84FA-E2689D522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endParaRPr lang="nb-NO" dirty="0"/>
          </a:p>
          <a:p>
            <a:r>
              <a:rPr lang="nb-NO" dirty="0"/>
              <a:t>Pris</a:t>
            </a:r>
          </a:p>
          <a:p>
            <a:r>
              <a:rPr lang="nb-NO" dirty="0"/>
              <a:t>Innemiljø</a:t>
            </a:r>
          </a:p>
          <a:p>
            <a:r>
              <a:rPr lang="nb-NO" dirty="0"/>
              <a:t>Klimaeffekt</a:t>
            </a:r>
          </a:p>
          <a:p>
            <a:r>
              <a:rPr lang="nb-NO" dirty="0"/>
              <a:t>Montasjevennlighet</a:t>
            </a:r>
          </a:p>
          <a:p>
            <a:r>
              <a:rPr lang="nb-NO" dirty="0"/>
              <a:t>Byggetid</a:t>
            </a:r>
          </a:p>
          <a:p>
            <a:r>
              <a:rPr lang="nb-NO" dirty="0"/>
              <a:t>Estetikk</a:t>
            </a:r>
          </a:p>
          <a:p>
            <a:r>
              <a:rPr lang="nb-NO" dirty="0"/>
              <a:t>Trend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Byggherre</a:t>
            </a:r>
          </a:p>
          <a:p>
            <a:r>
              <a:rPr lang="nb-NO" dirty="0"/>
              <a:t>Arkitekt</a:t>
            </a:r>
          </a:p>
          <a:p>
            <a:r>
              <a:rPr lang="nb-NO" dirty="0"/>
              <a:t>Prosjektrådgiver</a:t>
            </a:r>
          </a:p>
          <a:p>
            <a:r>
              <a:rPr lang="nb-NO" dirty="0"/>
              <a:t>Tekniske fag – rådgivere</a:t>
            </a:r>
          </a:p>
          <a:p>
            <a:r>
              <a:rPr lang="nb-NO" dirty="0"/>
              <a:t>Entreprenører</a:t>
            </a:r>
          </a:p>
          <a:p>
            <a:r>
              <a:rPr lang="nb-NO" dirty="0"/>
              <a:t>Leverandører</a:t>
            </a:r>
          </a:p>
          <a:p>
            <a:r>
              <a:rPr lang="nb-NO" dirty="0"/>
              <a:t>Brukere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5E4F10D-A8CE-4B83-9E3E-95B1A890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19D7185-D538-461E-8769-994E9F99339C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9157C111-C09A-4A76-8735-97E1F84211B7}"/>
              </a:ext>
            </a:extLst>
          </p:cNvPr>
          <p:cNvCxnSpPr>
            <a:cxnSpLocks/>
          </p:cNvCxnSpPr>
          <p:nvPr/>
        </p:nvCxnSpPr>
        <p:spPr>
          <a:xfrm>
            <a:off x="1804737" y="2454442"/>
            <a:ext cx="4291263" cy="1852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27271334-F9DA-4D9C-8114-BD0B6FA2959A}"/>
              </a:ext>
            </a:extLst>
          </p:cNvPr>
          <p:cNvCxnSpPr>
            <a:cxnSpLocks/>
          </p:cNvCxnSpPr>
          <p:nvPr/>
        </p:nvCxnSpPr>
        <p:spPr>
          <a:xfrm flipV="1">
            <a:off x="2662989" y="2454442"/>
            <a:ext cx="3433011" cy="529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ADD1EB01-EE41-4294-99C6-4529482BDB3C}"/>
              </a:ext>
            </a:extLst>
          </p:cNvPr>
          <p:cNvCxnSpPr/>
          <p:nvPr/>
        </p:nvCxnSpPr>
        <p:spPr>
          <a:xfrm>
            <a:off x="2654968" y="3007895"/>
            <a:ext cx="3441032" cy="2269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1E5499F-5332-404E-BBE6-9CBC65EEF39C}"/>
              </a:ext>
            </a:extLst>
          </p:cNvPr>
          <p:cNvCxnSpPr/>
          <p:nvPr/>
        </p:nvCxnSpPr>
        <p:spPr>
          <a:xfrm flipV="1">
            <a:off x="2879558" y="2983832"/>
            <a:ext cx="3216442" cy="445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64DEF670-F567-43FF-8CC8-EEE9C72F7F8A}"/>
              </a:ext>
            </a:extLst>
          </p:cNvPr>
          <p:cNvCxnSpPr/>
          <p:nvPr/>
        </p:nvCxnSpPr>
        <p:spPr>
          <a:xfrm>
            <a:off x="4098758" y="3874169"/>
            <a:ext cx="1997242" cy="433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896E18E7-3298-480D-89DB-47ABBC065C48}"/>
              </a:ext>
            </a:extLst>
          </p:cNvPr>
          <p:cNvCxnSpPr>
            <a:cxnSpLocks/>
          </p:cNvCxnSpPr>
          <p:nvPr/>
        </p:nvCxnSpPr>
        <p:spPr>
          <a:xfrm>
            <a:off x="2558716" y="4363453"/>
            <a:ext cx="3537284" cy="906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FE9B38A9-FA7D-4342-BBE2-DABC62B434C8}"/>
              </a:ext>
            </a:extLst>
          </p:cNvPr>
          <p:cNvCxnSpPr>
            <a:cxnSpLocks/>
          </p:cNvCxnSpPr>
          <p:nvPr/>
        </p:nvCxnSpPr>
        <p:spPr>
          <a:xfrm flipV="1">
            <a:off x="2330116" y="3003697"/>
            <a:ext cx="3765884" cy="1805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7217ED63-9745-4E81-8017-5D5F9993DD71}"/>
              </a:ext>
            </a:extLst>
          </p:cNvPr>
          <p:cNvCxnSpPr>
            <a:cxnSpLocks/>
          </p:cNvCxnSpPr>
          <p:nvPr/>
        </p:nvCxnSpPr>
        <p:spPr>
          <a:xfrm>
            <a:off x="2061410" y="5298282"/>
            <a:ext cx="4034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8EFDFDBC-89FA-4DF1-B26D-5BE329E07DBD}"/>
              </a:ext>
            </a:extLst>
          </p:cNvPr>
          <p:cNvCxnSpPr>
            <a:cxnSpLocks/>
          </p:cNvCxnSpPr>
          <p:nvPr/>
        </p:nvCxnSpPr>
        <p:spPr>
          <a:xfrm flipV="1">
            <a:off x="1804736" y="2434013"/>
            <a:ext cx="4291264" cy="35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BCF194B7-9B75-470B-A367-D22C58EB6BCA}"/>
              </a:ext>
            </a:extLst>
          </p:cNvPr>
          <p:cNvCxnSpPr>
            <a:cxnSpLocks/>
          </p:cNvCxnSpPr>
          <p:nvPr/>
        </p:nvCxnSpPr>
        <p:spPr>
          <a:xfrm>
            <a:off x="1953126" y="2469503"/>
            <a:ext cx="4142874" cy="2339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814ED8F6-989B-45DF-9EE2-7EFF66DBBABC}"/>
              </a:ext>
            </a:extLst>
          </p:cNvPr>
          <p:cNvCxnSpPr>
            <a:cxnSpLocks/>
          </p:cNvCxnSpPr>
          <p:nvPr/>
        </p:nvCxnSpPr>
        <p:spPr>
          <a:xfrm>
            <a:off x="4098758" y="3904521"/>
            <a:ext cx="1997242" cy="869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F0A5F527-9DB1-46D4-B6F9-1D79C81CB706}"/>
              </a:ext>
            </a:extLst>
          </p:cNvPr>
          <p:cNvCxnSpPr>
            <a:cxnSpLocks/>
          </p:cNvCxnSpPr>
          <p:nvPr/>
        </p:nvCxnSpPr>
        <p:spPr>
          <a:xfrm flipV="1">
            <a:off x="4098758" y="3878079"/>
            <a:ext cx="2025315" cy="56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2E0C7FF1-0133-4FF0-AF30-FE56AADAC941}"/>
              </a:ext>
            </a:extLst>
          </p:cNvPr>
          <p:cNvCxnSpPr>
            <a:cxnSpLocks/>
          </p:cNvCxnSpPr>
          <p:nvPr/>
        </p:nvCxnSpPr>
        <p:spPr>
          <a:xfrm flipV="1">
            <a:off x="2061410" y="2469503"/>
            <a:ext cx="4090737" cy="2820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E3C1D5BF-FDC5-4059-8010-003D51DABCC8}"/>
              </a:ext>
            </a:extLst>
          </p:cNvPr>
          <p:cNvCxnSpPr>
            <a:cxnSpLocks/>
          </p:cNvCxnSpPr>
          <p:nvPr/>
        </p:nvCxnSpPr>
        <p:spPr>
          <a:xfrm flipV="1">
            <a:off x="2089483" y="2983832"/>
            <a:ext cx="4006517" cy="2294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19">
            <a:extLst>
              <a:ext uri="{FF2B5EF4-FFF2-40B4-BE49-F238E27FC236}">
                <a16:creationId xmlns:a16="http://schemas.microsoft.com/office/drawing/2014/main" id="{C1A5D976-63F7-48EC-9B86-C89A60590E11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368747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C68F5C-0490-4D18-8013-99645824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Grensesnitt?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A4DBF9-54E4-41A1-84FA-E2689D522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endParaRPr lang="nb-NO" dirty="0"/>
          </a:p>
          <a:p>
            <a:r>
              <a:rPr lang="nb-NO" dirty="0"/>
              <a:t>Pris</a:t>
            </a:r>
          </a:p>
          <a:p>
            <a:r>
              <a:rPr lang="nb-NO" dirty="0"/>
              <a:t>Innemiljø</a:t>
            </a:r>
          </a:p>
          <a:p>
            <a:r>
              <a:rPr lang="nb-NO" dirty="0"/>
              <a:t>Klimaeffekt</a:t>
            </a:r>
          </a:p>
          <a:p>
            <a:r>
              <a:rPr lang="nb-NO" dirty="0"/>
              <a:t>Montasjevennlighet</a:t>
            </a:r>
          </a:p>
          <a:p>
            <a:r>
              <a:rPr lang="nb-NO" dirty="0"/>
              <a:t>Byggetid</a:t>
            </a:r>
          </a:p>
          <a:p>
            <a:r>
              <a:rPr lang="nb-NO" dirty="0"/>
              <a:t>Estetikk</a:t>
            </a:r>
          </a:p>
          <a:p>
            <a:r>
              <a:rPr lang="nb-NO" dirty="0"/>
              <a:t>Trend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Byggherre</a:t>
            </a:r>
          </a:p>
          <a:p>
            <a:r>
              <a:rPr lang="nb-NO" dirty="0"/>
              <a:t>Arkitekt</a:t>
            </a:r>
          </a:p>
          <a:p>
            <a:r>
              <a:rPr lang="nb-NO" dirty="0"/>
              <a:t>Prosjektrådgiver</a:t>
            </a:r>
          </a:p>
          <a:p>
            <a:r>
              <a:rPr lang="nb-NO" dirty="0"/>
              <a:t>Tekniske fag – rådgivere</a:t>
            </a:r>
          </a:p>
          <a:p>
            <a:r>
              <a:rPr lang="nb-NO" dirty="0"/>
              <a:t>Entreprenører</a:t>
            </a:r>
          </a:p>
          <a:p>
            <a:r>
              <a:rPr lang="nb-NO" dirty="0"/>
              <a:t>Leverandører</a:t>
            </a:r>
          </a:p>
          <a:p>
            <a:r>
              <a:rPr lang="nb-NO" dirty="0"/>
              <a:t>Brukere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5E4F10D-A8CE-4B83-9E3E-95B1A890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19D7185-D538-461E-8769-994E9F99339C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9157C111-C09A-4A76-8735-97E1F84211B7}"/>
              </a:ext>
            </a:extLst>
          </p:cNvPr>
          <p:cNvCxnSpPr>
            <a:cxnSpLocks/>
          </p:cNvCxnSpPr>
          <p:nvPr/>
        </p:nvCxnSpPr>
        <p:spPr>
          <a:xfrm>
            <a:off x="1804737" y="2454442"/>
            <a:ext cx="4291263" cy="1852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27271334-F9DA-4D9C-8114-BD0B6FA2959A}"/>
              </a:ext>
            </a:extLst>
          </p:cNvPr>
          <p:cNvCxnSpPr>
            <a:cxnSpLocks/>
          </p:cNvCxnSpPr>
          <p:nvPr/>
        </p:nvCxnSpPr>
        <p:spPr>
          <a:xfrm flipV="1">
            <a:off x="2662989" y="2454442"/>
            <a:ext cx="3433011" cy="529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ADD1EB01-EE41-4294-99C6-4529482BDB3C}"/>
              </a:ext>
            </a:extLst>
          </p:cNvPr>
          <p:cNvCxnSpPr/>
          <p:nvPr/>
        </p:nvCxnSpPr>
        <p:spPr>
          <a:xfrm>
            <a:off x="2654968" y="3007895"/>
            <a:ext cx="3441032" cy="2269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1E5499F-5332-404E-BBE6-9CBC65EEF39C}"/>
              </a:ext>
            </a:extLst>
          </p:cNvPr>
          <p:cNvCxnSpPr/>
          <p:nvPr/>
        </p:nvCxnSpPr>
        <p:spPr>
          <a:xfrm flipV="1">
            <a:off x="2879558" y="2983832"/>
            <a:ext cx="3216442" cy="445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64DEF670-F567-43FF-8CC8-EEE9C72F7F8A}"/>
              </a:ext>
            </a:extLst>
          </p:cNvPr>
          <p:cNvCxnSpPr/>
          <p:nvPr/>
        </p:nvCxnSpPr>
        <p:spPr>
          <a:xfrm>
            <a:off x="4098758" y="3874169"/>
            <a:ext cx="1997242" cy="433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896E18E7-3298-480D-89DB-47ABBC065C48}"/>
              </a:ext>
            </a:extLst>
          </p:cNvPr>
          <p:cNvCxnSpPr>
            <a:cxnSpLocks/>
          </p:cNvCxnSpPr>
          <p:nvPr/>
        </p:nvCxnSpPr>
        <p:spPr>
          <a:xfrm>
            <a:off x="2558716" y="4363453"/>
            <a:ext cx="3537284" cy="906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FE9B38A9-FA7D-4342-BBE2-DABC62B434C8}"/>
              </a:ext>
            </a:extLst>
          </p:cNvPr>
          <p:cNvCxnSpPr>
            <a:cxnSpLocks/>
          </p:cNvCxnSpPr>
          <p:nvPr/>
        </p:nvCxnSpPr>
        <p:spPr>
          <a:xfrm flipV="1">
            <a:off x="2330116" y="3003697"/>
            <a:ext cx="3765884" cy="1805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7217ED63-9745-4E81-8017-5D5F9993DD71}"/>
              </a:ext>
            </a:extLst>
          </p:cNvPr>
          <p:cNvCxnSpPr>
            <a:cxnSpLocks/>
          </p:cNvCxnSpPr>
          <p:nvPr/>
        </p:nvCxnSpPr>
        <p:spPr>
          <a:xfrm>
            <a:off x="2061410" y="5298282"/>
            <a:ext cx="4034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8EFDFDBC-89FA-4DF1-B26D-5BE329E07DBD}"/>
              </a:ext>
            </a:extLst>
          </p:cNvPr>
          <p:cNvCxnSpPr>
            <a:cxnSpLocks/>
          </p:cNvCxnSpPr>
          <p:nvPr/>
        </p:nvCxnSpPr>
        <p:spPr>
          <a:xfrm flipV="1">
            <a:off x="1804736" y="2434013"/>
            <a:ext cx="4291264" cy="35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BCF194B7-9B75-470B-A367-D22C58EB6BCA}"/>
              </a:ext>
            </a:extLst>
          </p:cNvPr>
          <p:cNvCxnSpPr>
            <a:cxnSpLocks/>
          </p:cNvCxnSpPr>
          <p:nvPr/>
        </p:nvCxnSpPr>
        <p:spPr>
          <a:xfrm>
            <a:off x="1953126" y="2469503"/>
            <a:ext cx="4142874" cy="2339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814ED8F6-989B-45DF-9EE2-7EFF66DBBABC}"/>
              </a:ext>
            </a:extLst>
          </p:cNvPr>
          <p:cNvCxnSpPr>
            <a:cxnSpLocks/>
          </p:cNvCxnSpPr>
          <p:nvPr/>
        </p:nvCxnSpPr>
        <p:spPr>
          <a:xfrm>
            <a:off x="4098758" y="3904521"/>
            <a:ext cx="1997242" cy="869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F0A5F527-9DB1-46D4-B6F9-1D79C81CB706}"/>
              </a:ext>
            </a:extLst>
          </p:cNvPr>
          <p:cNvCxnSpPr>
            <a:cxnSpLocks/>
          </p:cNvCxnSpPr>
          <p:nvPr/>
        </p:nvCxnSpPr>
        <p:spPr>
          <a:xfrm flipV="1">
            <a:off x="4098758" y="3878079"/>
            <a:ext cx="2025315" cy="56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2E0C7FF1-0133-4FF0-AF30-FE56AADAC941}"/>
              </a:ext>
            </a:extLst>
          </p:cNvPr>
          <p:cNvCxnSpPr>
            <a:cxnSpLocks/>
          </p:cNvCxnSpPr>
          <p:nvPr/>
        </p:nvCxnSpPr>
        <p:spPr>
          <a:xfrm flipV="1">
            <a:off x="2061410" y="2469503"/>
            <a:ext cx="4090737" cy="2820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E3C1D5BF-FDC5-4059-8010-003D51DABCC8}"/>
              </a:ext>
            </a:extLst>
          </p:cNvPr>
          <p:cNvCxnSpPr>
            <a:cxnSpLocks/>
          </p:cNvCxnSpPr>
          <p:nvPr/>
        </p:nvCxnSpPr>
        <p:spPr>
          <a:xfrm flipV="1">
            <a:off x="2089483" y="2983832"/>
            <a:ext cx="4006517" cy="2294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9D04601-30AA-460E-845A-918352BE100A}"/>
              </a:ext>
            </a:extLst>
          </p:cNvPr>
          <p:cNvSpPr txBox="1"/>
          <p:nvPr/>
        </p:nvSpPr>
        <p:spPr>
          <a:xfrm>
            <a:off x="1953126" y="2378144"/>
            <a:ext cx="441819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0" dirty="0">
                <a:solidFill>
                  <a:srgbClr val="C00000"/>
                </a:solidFill>
                <a:highlight>
                  <a:srgbClr val="C0C0C0"/>
                </a:highlight>
              </a:rPr>
              <a:t>BIM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C90CCF0D-DD53-4D2B-A0BF-034C136E0E57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409289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Prosjektering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Skal definere produksjonsunderlaget</a:t>
            </a:r>
          </a:p>
          <a:p>
            <a:pPr marL="0" indent="0">
              <a:buNone/>
            </a:pPr>
            <a:r>
              <a:rPr lang="nb-NO" dirty="0"/>
              <a:t>Dokumenter som omfatter alle tegninger/informasjonsmodeller, tekniske data og krav som er nødvendige for utførelse av et bestemt prosjekt (NS 3516:2017)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C32914A-DCFC-43B8-AB03-BE83A9FD91E0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24093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38938EB-3A28-4CA7-820B-0EA0FDBA6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046ACFF9-029D-4E4F-ACE6-4EBD77837E77}"/>
              </a:ext>
            </a:extLst>
          </p:cNvPr>
          <p:cNvSpPr txBox="1">
            <a:spLocks/>
          </p:cNvSpPr>
          <p:nvPr/>
        </p:nvSpPr>
        <p:spPr>
          <a:xfrm>
            <a:off x="838200" y="1885782"/>
            <a:ext cx="11156576" cy="5117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Elementet i tre som kan erstatte betongdekker og stålsandwich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Kompetanse, produksjons- og montasjekapasitet i sterk vekst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De fleste typer bygg får lavere karbonfotavtrykk og økt velvære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1.   Store spenn &gt; ~7,5 m  – må veksles ut med limtre søyle/bjelker</a:t>
            </a:r>
          </a:p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nb-NO" dirty="0"/>
              <a:t>Elementer som inkluderer akustisk dempning, bedre brannbeskyttelse,         </a:t>
            </a:r>
          </a:p>
          <a:p>
            <a:pPr marL="0" indent="0">
              <a:buNone/>
            </a:pPr>
            <a:r>
              <a:rPr lang="nb-NO" dirty="0"/>
              <a:t>       føringer, m.m.</a:t>
            </a:r>
          </a:p>
          <a:p>
            <a:pPr marL="514350" indent="-514350">
              <a:buFont typeface="Arial" panose="020B0604020202020204" pitchFamily="34" charset="0"/>
              <a:buAutoNum type="arabicPeriod" startAt="3"/>
            </a:pPr>
            <a:r>
              <a:rPr lang="nb-NO" dirty="0"/>
              <a:t>Standardiserte byggesystemer, spesielt innen boligbygg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solidFill>
                  <a:schemeClr val="bg1"/>
                </a:solidFill>
              </a:rPr>
              <a:t>					Ergo – massive muligheter</a:t>
            </a:r>
            <a:r>
              <a:rPr lang="nb-NO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b-NO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b-NO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53FC27DC-3CBF-4FFA-9A97-6D80FBA984BF}"/>
              </a:ext>
            </a:extLst>
          </p:cNvPr>
          <p:cNvSpPr txBox="1">
            <a:spLocks/>
          </p:cNvSpPr>
          <p:nvPr/>
        </p:nvSpPr>
        <p:spPr>
          <a:xfrm>
            <a:off x="1910040" y="3692455"/>
            <a:ext cx="9443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Hva kan krysslimtre ikke brukes til - enda?</a:t>
            </a:r>
            <a:endParaRPr lang="nb-NO" dirty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68EB45CE-4208-404C-A849-DEEE08A368E8}"/>
              </a:ext>
            </a:extLst>
          </p:cNvPr>
          <p:cNvSpPr txBox="1">
            <a:spLocks/>
          </p:cNvSpPr>
          <p:nvPr/>
        </p:nvSpPr>
        <p:spPr>
          <a:xfrm>
            <a:off x="1910040" y="530140"/>
            <a:ext cx="9443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Hva kan krysslimtre brukes til?</a:t>
            </a:r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C7A32E0-98F2-4A05-A2E7-62BD314BE6A3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13191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5E9D4C56-1D04-4C74-82CF-1397D5EC8C58}"/>
              </a:ext>
            </a:extLst>
          </p:cNvPr>
          <p:cNvSpPr txBox="1">
            <a:spLocks/>
          </p:cNvSpPr>
          <p:nvPr/>
        </p:nvSpPr>
        <p:spPr>
          <a:xfrm>
            <a:off x="1910040" y="365125"/>
            <a:ext cx="9443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Prosjektering - statikk</a:t>
            </a:r>
            <a:endParaRPr lang="en-GB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B2AB1C76-5643-4BDF-AD9E-137E1A2B068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602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Standardisering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Revidert Eurokode 5 i 2022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NS3516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err="1"/>
              <a:t>prEN</a:t>
            </a:r>
            <a:r>
              <a:rPr lang="nb-NO" dirty="0"/>
              <a:t> 16351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Rask: En mengde gratis programmer som </a:t>
            </a:r>
            <a:r>
              <a:rPr lang="nb-NO" dirty="0" err="1"/>
              <a:t>CLTdesigner</a:t>
            </a:r>
            <a:r>
              <a:rPr lang="nb-NO" dirty="0"/>
              <a:t> og </a:t>
            </a:r>
            <a:r>
              <a:rPr lang="nb-NO" dirty="0" err="1"/>
              <a:t>Calculatis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Kompleks</a:t>
            </a:r>
            <a:r>
              <a:rPr lang="en-GB" dirty="0"/>
              <a:t>: FEM - </a:t>
            </a:r>
            <a:r>
              <a:rPr lang="en-GB" dirty="0" err="1"/>
              <a:t>Dlubal</a:t>
            </a:r>
            <a:endParaRPr lang="en-GB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BD44296-8FE4-4799-8B6F-2F8FA742F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2992" r="21089"/>
          <a:stretch/>
        </p:blipFill>
        <p:spPr>
          <a:xfrm>
            <a:off x="6220044" y="1825625"/>
            <a:ext cx="5699760" cy="4715657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DF30129B-919D-4E0D-858F-ED57EB7422BC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1001197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B2AB1C76-5643-4BDF-AD9E-137E1A2B068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Samhandling tekniske fag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Tekniske føringer – BIM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Rom for </a:t>
            </a:r>
            <a:r>
              <a:rPr lang="nb-NO" dirty="0" err="1"/>
              <a:t>brannfuger</a:t>
            </a: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Utførelse – rask – fukt!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Kompetanse = kunnskap + erfaring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Er </a:t>
            </a:r>
            <a:r>
              <a:rPr lang="nb-NO" dirty="0" err="1"/>
              <a:t>kl</a:t>
            </a:r>
            <a:r>
              <a:rPr lang="nb-NO" dirty="0"/>
              <a:t>-tre alltid riktig materialvalg?</a:t>
            </a:r>
            <a:br>
              <a:rPr lang="nb-NO" dirty="0"/>
            </a:b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2D5E5F0-30CA-4DB0-91EF-DB5817206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76" y="2055814"/>
            <a:ext cx="5916083" cy="443706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B7389F0-7447-46F0-BDCB-6321ADED8832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0E7B7FFD-0FBE-4351-8069-2C34AE9D2957}"/>
              </a:ext>
            </a:extLst>
          </p:cNvPr>
          <p:cNvSpPr txBox="1">
            <a:spLocks/>
          </p:cNvSpPr>
          <p:nvPr/>
        </p:nvSpPr>
        <p:spPr>
          <a:xfrm>
            <a:off x="1910040" y="365125"/>
            <a:ext cx="9443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Prosjektering – i tillegg til statikk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536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F2EC61-5DFE-459F-BF81-BE1ADBCD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040" y="365125"/>
            <a:ext cx="9443760" cy="1325563"/>
          </a:xfrm>
        </p:spPr>
        <p:txBody>
          <a:bodyPr/>
          <a:lstStyle/>
          <a:p>
            <a:r>
              <a:rPr lang="nb-NO" dirty="0"/>
              <a:t>Inndeling av elementer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624219-5022-4511-88FF-017253DF2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040" y="1578198"/>
            <a:ext cx="4324350" cy="4585933"/>
          </a:xfrm>
        </p:spPr>
        <p:txBody>
          <a:bodyPr>
            <a:noAutofit/>
          </a:bodyPr>
          <a:lstStyle/>
          <a:p>
            <a:endParaRPr lang="nb-NO" dirty="0"/>
          </a:p>
          <a:p>
            <a:pPr marL="0" indent="0">
              <a:buNone/>
            </a:pPr>
            <a:r>
              <a:rPr lang="nb-NO" dirty="0"/>
              <a:t>Må følge</a:t>
            </a:r>
          </a:p>
          <a:p>
            <a:r>
              <a:rPr lang="nb-NO" dirty="0"/>
              <a:t>Produksjon</a:t>
            </a:r>
          </a:p>
          <a:p>
            <a:r>
              <a:rPr lang="nb-NO" dirty="0"/>
              <a:t>Akustiker</a:t>
            </a:r>
          </a:p>
          <a:p>
            <a:r>
              <a:rPr lang="nb-NO" dirty="0"/>
              <a:t>Brann</a:t>
            </a:r>
          </a:p>
          <a:p>
            <a:r>
              <a:rPr lang="nb-NO" dirty="0"/>
              <a:t>Montasje</a:t>
            </a:r>
          </a:p>
          <a:p>
            <a:r>
              <a:rPr lang="nb-NO" dirty="0"/>
              <a:t>Toleranser</a:t>
            </a:r>
          </a:p>
          <a:p>
            <a:r>
              <a:rPr lang="nb-NO" dirty="0"/>
              <a:t>Bygge seg inn eller ut?</a:t>
            </a:r>
          </a:p>
          <a:p>
            <a:r>
              <a:rPr lang="nb-NO" dirty="0"/>
              <a:t>Detaljkunnskap</a:t>
            </a:r>
          </a:p>
          <a:p>
            <a:r>
              <a:rPr lang="nb-NO" dirty="0"/>
              <a:t>Standardisering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55924B-98D5-457A-92A6-84C1D4A1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0040" cy="190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196207F-5FA9-4B98-AFDC-2D6E05B9DE70}"/>
              </a:ext>
            </a:extLst>
          </p:cNvPr>
          <p:cNvSpPr/>
          <p:nvPr/>
        </p:nvSpPr>
        <p:spPr>
          <a:xfrm>
            <a:off x="6220044" y="0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Hva kreves av prosjektering i prosjekter i krysslimtre &amp; limtre?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88EFE54-AD26-4741-B433-442B4FDC0537}"/>
              </a:ext>
            </a:extLst>
          </p:cNvPr>
          <p:cNvSpPr/>
          <p:nvPr/>
        </p:nvSpPr>
        <p:spPr>
          <a:xfrm>
            <a:off x="6392167" y="3429000"/>
            <a:ext cx="472892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/>
              <a:t>NB! Knutepunkt!!</a:t>
            </a:r>
          </a:p>
          <a:p>
            <a:pPr lvl="1"/>
            <a:r>
              <a:rPr lang="nb-NO" sz="2800" dirty="0"/>
              <a:t>  Forenklet – like og raske </a:t>
            </a:r>
          </a:p>
          <a:p>
            <a:pPr lvl="1"/>
            <a:r>
              <a:rPr lang="nb-NO" sz="2800" dirty="0"/>
              <a:t>  eller </a:t>
            </a:r>
          </a:p>
          <a:p>
            <a:pPr lvl="1"/>
            <a:r>
              <a:rPr lang="nb-NO" sz="2800" dirty="0"/>
              <a:t>  spesifikke og innsparende?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E54E3E8-1312-487B-BBE2-9EEDFAC9D142}"/>
              </a:ext>
            </a:extLst>
          </p:cNvPr>
          <p:cNvSpPr/>
          <p:nvPr/>
        </p:nvSpPr>
        <p:spPr>
          <a:xfrm>
            <a:off x="10787000" y="6492875"/>
            <a:ext cx="1405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Kristine Nore</a:t>
            </a:r>
          </a:p>
        </p:txBody>
      </p:sp>
    </p:spTree>
    <p:extLst>
      <p:ext uri="{BB962C8B-B14F-4D97-AF65-F5344CB8AC3E}">
        <p14:creationId xmlns:p14="http://schemas.microsoft.com/office/powerpoint/2010/main" val="18600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1055</Words>
  <Application>Microsoft Macintosh PowerPoint</Application>
  <PresentationFormat>Widescreen</PresentationFormat>
  <Paragraphs>236</Paragraphs>
  <Slides>28</Slides>
  <Notes>5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Open Sans</vt:lpstr>
      <vt:lpstr>Office-tema</vt:lpstr>
      <vt:lpstr>Presentation</vt:lpstr>
      <vt:lpstr>Hva kreves av prosjektering i prosjekter i krysslimtre &amp; limtre?</vt:lpstr>
      <vt:lpstr>KL-TRE NETTVERK</vt:lpstr>
      <vt:lpstr>Avhenger av ambisjonen…</vt:lpstr>
      <vt:lpstr>Grensesnitt?</vt:lpstr>
      <vt:lpstr>Prosjektering</vt:lpstr>
      <vt:lpstr>PowerPoint-presentasjon</vt:lpstr>
      <vt:lpstr>PowerPoint-presentasjon</vt:lpstr>
      <vt:lpstr>PowerPoint-presentasjon</vt:lpstr>
      <vt:lpstr>Inndeling av elementer</vt:lpstr>
      <vt:lpstr>Montasjevennlighet - toleranser</vt:lpstr>
      <vt:lpstr>PowerPoint-presentasjon</vt:lpstr>
      <vt:lpstr>PowerPoint-presentasjon</vt:lpstr>
      <vt:lpstr>PowerPoint-presentasjon</vt:lpstr>
      <vt:lpstr>Overflater – møbelfinish</vt:lpstr>
      <vt:lpstr>Gjenbruk – Sirkulære bygg</vt:lpstr>
      <vt:lpstr>Tålmodighet og nysgjerrighet</vt:lpstr>
      <vt:lpstr>Tre og helseeffekter</vt:lpstr>
      <vt:lpstr>Klodens helse – kommersielle løsninger</vt:lpstr>
      <vt:lpstr>PowerPoint-presentasjon</vt:lpstr>
      <vt:lpstr>PowerPoint-presentasjon</vt:lpstr>
      <vt:lpstr>PowerPoint-presentasjon</vt:lpstr>
      <vt:lpstr>Hanstad skole, Elverum</vt:lpstr>
      <vt:lpstr>Blindernveien 6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Kristine Nore</dc:creator>
  <cp:lastModifiedBy>Olav Veum</cp:lastModifiedBy>
  <cp:revision>29</cp:revision>
  <dcterms:created xsi:type="dcterms:W3CDTF">2020-06-10T18:35:11Z</dcterms:created>
  <dcterms:modified xsi:type="dcterms:W3CDTF">2020-06-11T10:05:00Z</dcterms:modified>
</cp:coreProperties>
</file>